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
  </p:notesMasterIdLst>
  <p:sldIdLst>
    <p:sldId id="261" r:id="rId2"/>
    <p:sldId id="256" r:id="rId3"/>
    <p:sldId id="259" r:id="rId4"/>
    <p:sldId id="260" r:id="rId5"/>
    <p:sldId id="258" r:id="rId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2" d="100"/>
          <a:sy n="142" d="100"/>
        </p:scale>
        <p:origin x="-1536"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BB6E4-00AC-9F44-B0A6-3AAF7B2D3745}" type="datetimeFigureOut">
              <a:rPr lang="ja-JP" altLang="en-US" smtClean="0"/>
              <a:pPr/>
              <a:t>16.1.28</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051845-2F8C-EE4C-BF1A-568877400AE7}"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このように、歯と歯の間にう蝕が有りそうだが、視診でう窩が確認出来ない場合。同じく修復物の下が変色していてう蝕が疑われるが、視診でう窩が確認出来ない場合。また、ＣＯの歯がたくさんある場合はＣＯ要相談として、ＣＯですが治療勧告します。学校歯科医所見欄に記入します。</a:t>
            </a:r>
            <a:endParaRPr lang="ja-JP" altLang="en-US" dirty="0"/>
          </a:p>
        </p:txBody>
      </p:sp>
      <p:sp>
        <p:nvSpPr>
          <p:cNvPr id="4" name="スライド番号プレースホルダ 3"/>
          <p:cNvSpPr>
            <a:spLocks noGrp="1"/>
          </p:cNvSpPr>
          <p:nvPr>
            <p:ph type="sldNum" sz="quarter" idx="10"/>
          </p:nvPr>
        </p:nvSpPr>
        <p:spPr/>
        <p:txBody>
          <a:bodyPr/>
          <a:lstStyle/>
          <a:p>
            <a:fld id="{A1051845-2F8C-EE4C-BF1A-568877400AE7}" type="slidenum">
              <a:rPr lang="ja-JP" altLang="en-US" smtClean="0"/>
              <a:pPr/>
              <a:t>2</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a:ln>
            <a:miter lim="800000"/>
            <a:headEnd/>
            <a:tailEnd/>
          </a:ln>
        </p:spPr>
        <p:txBody>
          <a:bodyPr/>
          <a:lstStyle/>
          <a:p>
            <a:fld id="{63F5D466-E5AE-5F42-83AD-E4F26F34B509}" type="slidenum">
              <a:rPr lang="en-US" altLang="ja-JP">
                <a:latin typeface="Arial" pitchFamily="-100" charset="0"/>
                <a:ea typeface="ＭＳ Ｐゴシック" pitchFamily="-100" charset="-128"/>
                <a:cs typeface="ＭＳ Ｐゴシック" pitchFamily="-100" charset="-128"/>
              </a:rPr>
              <a:pPr/>
              <a:t>3</a:t>
            </a:fld>
            <a:endParaRPr lang="en-US" altLang="ja-JP">
              <a:latin typeface="Arial" pitchFamily="-100" charset="0"/>
              <a:ea typeface="ＭＳ Ｐゴシック" pitchFamily="-100" charset="-128"/>
              <a:cs typeface="ＭＳ Ｐゴシック" pitchFamily="-100" charset="-128"/>
            </a:endParaRPr>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xfrm>
            <a:off x="914827" y="4343437"/>
            <a:ext cx="5028347" cy="4115603"/>
          </a:xfrm>
          <a:noFill/>
        </p:spPr>
        <p:txBody>
          <a:bodyPr/>
          <a:lstStyle/>
          <a:p>
            <a:pPr eaLnBrk="1" hangingPunct="1"/>
            <a:r>
              <a:rPr lang="ja-JP" altLang="en-US" dirty="0">
                <a:latin typeface="ＭＳ 明朝" pitchFamily="-100" charset="-128"/>
                <a:ea typeface="ＭＳ 明朝" pitchFamily="-100" charset="-128"/>
                <a:cs typeface="ＭＳ 明朝" pitchFamily="-100" charset="-128"/>
              </a:rPr>
              <a:t>ＣＯの例。視診でう窩を</a:t>
            </a:r>
            <a:r>
              <a:rPr lang="ja-JP" altLang="en-US" dirty="0" smtClean="0">
                <a:latin typeface="ＭＳ 明朝" pitchFamily="-100" charset="-128"/>
                <a:ea typeface="ＭＳ 明朝" pitchFamily="-100" charset="-128"/>
                <a:cs typeface="ＭＳ 明朝" pitchFamily="-100" charset="-128"/>
              </a:rPr>
              <a:t>確認できなければＣＯ</a:t>
            </a:r>
            <a:endParaRPr lang="ja-JP" altLang="en-US" dirty="0">
              <a:latin typeface="Arial" pitchFamily="-100" charset="0"/>
              <a:ea typeface="ＭＳ Ｐ明朝" pitchFamily="-100" charset="-128"/>
              <a:cs typeface="ＭＳ Ｐ明朝" pitchFamily="-10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a:ln>
            <a:miter lim="800000"/>
            <a:headEnd/>
            <a:tailEnd/>
          </a:ln>
        </p:spPr>
        <p:txBody>
          <a:bodyPr/>
          <a:lstStyle/>
          <a:p>
            <a:fld id="{E72DB70A-C61C-954A-97DB-0598356C6428}" type="slidenum">
              <a:rPr lang="en-US" altLang="ja-JP">
                <a:latin typeface="Arial" pitchFamily="-100" charset="0"/>
                <a:ea typeface="ＭＳ Ｐゴシック" pitchFamily="-100" charset="-128"/>
                <a:cs typeface="ＭＳ Ｐゴシック" pitchFamily="-100" charset="-128"/>
              </a:rPr>
              <a:pPr/>
              <a:t>4</a:t>
            </a:fld>
            <a:endParaRPr lang="en-US" altLang="ja-JP">
              <a:latin typeface="Arial" pitchFamily="-100" charset="0"/>
              <a:ea typeface="ＭＳ Ｐゴシック" pitchFamily="-100" charset="-128"/>
              <a:cs typeface="ＭＳ Ｐゴシック" pitchFamily="-100" charset="-128"/>
            </a:endParaRPr>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xfrm>
            <a:off x="914827" y="4343437"/>
            <a:ext cx="5028347" cy="4115603"/>
          </a:xfrm>
          <a:noFill/>
        </p:spPr>
        <p:txBody>
          <a:bodyPr/>
          <a:lstStyle/>
          <a:p>
            <a:pPr eaLnBrk="1" hangingPunct="1"/>
            <a:r>
              <a:rPr lang="ja-JP" altLang="en-US" dirty="0">
                <a:latin typeface="Arial" pitchFamily="-100" charset="0"/>
                <a:ea typeface="ＭＳ 明朝" pitchFamily="-100" charset="-128"/>
                <a:cs typeface="ＭＳ 明朝" pitchFamily="-100" charset="-128"/>
              </a:rPr>
              <a:t>平滑面におけるＣＯの症例である。視診にて明らかなう窩が認められなければ、ＣＯとして学校で食生活の改善やブラッシングの改善を指導する。このように多数歯に初期脱灰が認められ、学校における保健指導では、う窩が形成される可能性が高いハイリスクの児童生徒等では、「ＣＯ要相談」として、地域の医療期間との連携（法第</a:t>
            </a:r>
            <a:r>
              <a:rPr lang="en-US" altLang="ja-JP" dirty="0">
                <a:latin typeface="Arial" pitchFamily="-100" charset="0"/>
                <a:ea typeface="ＭＳ 明朝" pitchFamily="-100" charset="-128"/>
                <a:cs typeface="ＭＳ 明朝" pitchFamily="-100" charset="-128"/>
              </a:rPr>
              <a:t>10</a:t>
            </a:r>
            <a:r>
              <a:rPr lang="ja-JP" altLang="en-US" dirty="0">
                <a:latin typeface="Arial" pitchFamily="-100" charset="0"/>
                <a:ea typeface="ＭＳ 明朝" pitchFamily="-100" charset="-128"/>
                <a:cs typeface="ＭＳ 明朝" pitchFamily="-100" charset="-128"/>
              </a:rPr>
              <a:t>号）を図りながら、学校での保健指導をすることも考えられる。</a:t>
            </a:r>
          </a:p>
          <a:p>
            <a:pPr eaLnBrk="1" hangingPunct="1"/>
            <a:endParaRPr lang="ja-JP" altLang="en-US" dirty="0">
              <a:latin typeface="Arial" pitchFamily="-100" charset="0"/>
              <a:ea typeface="ＭＳ 明朝" pitchFamily="-100" charset="-128"/>
              <a:cs typeface="ＭＳ 明朝" pitchFamily="-10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4786" name="スライド イメージ プレースホルダ 1"/>
          <p:cNvSpPr>
            <a:spLocks noGrp="1" noRot="1" noChangeAspect="1" noTextEdit="1"/>
          </p:cNvSpPr>
          <p:nvPr>
            <p:ph type="sldImg"/>
          </p:nvPr>
        </p:nvSpPr>
        <p:spPr>
          <a:ln/>
        </p:spPr>
      </p:sp>
      <p:sp>
        <p:nvSpPr>
          <p:cNvPr id="374787" name="ノート プレースホルダ 2"/>
          <p:cNvSpPr>
            <a:spLocks noGrp="1"/>
          </p:cNvSpPr>
          <p:nvPr>
            <p:ph type="body" idx="1"/>
          </p:nvPr>
        </p:nvSpPr>
        <p:spPr>
          <a:noFill/>
        </p:spPr>
        <p:txBody>
          <a:bodyPr/>
          <a:lstStyle/>
          <a:p>
            <a:r>
              <a:rPr lang="en-US">
                <a:latin typeface="Arial" pitchFamily="4" charset="0"/>
                <a:ea typeface="ＭＳ Ｐ明朝" pitchFamily="4" charset="-128"/>
                <a:cs typeface="ＭＳ Ｐ明朝" pitchFamily="4" charset="-128"/>
              </a:rPr>
              <a:t>学校歯科医の活動指針　平成</a:t>
            </a:r>
            <a:r>
              <a:rPr lang="en-US" altLang="ja-JP">
                <a:latin typeface="Arial" pitchFamily="4" charset="0"/>
                <a:ea typeface="ＭＳ Ｐ明朝" pitchFamily="4" charset="-128"/>
                <a:cs typeface="ＭＳ Ｐ明朝" pitchFamily="4" charset="-128"/>
              </a:rPr>
              <a:t>27</a:t>
            </a:r>
            <a:r>
              <a:rPr lang="en-US">
                <a:latin typeface="Arial" pitchFamily="4" charset="0"/>
                <a:ea typeface="ＭＳ Ｐ明朝" pitchFamily="4" charset="-128"/>
                <a:cs typeface="ＭＳ Ｐ明朝" pitchFamily="4" charset="-128"/>
              </a:rPr>
              <a:t>年改訂版　</a:t>
            </a:r>
            <a:r>
              <a:rPr lang="en-US" altLang="ja-JP">
                <a:latin typeface="Arial" pitchFamily="4" charset="0"/>
                <a:ea typeface="ＭＳ Ｐ明朝" pitchFamily="4" charset="-128"/>
                <a:cs typeface="ＭＳ Ｐ明朝" pitchFamily="4" charset="-128"/>
              </a:rPr>
              <a:t>P55</a:t>
            </a:r>
            <a:r>
              <a:rPr lang="en-US">
                <a:latin typeface="Arial" pitchFamily="4" charset="0"/>
                <a:ea typeface="ＭＳ Ｐ明朝" pitchFamily="4" charset="-128"/>
                <a:cs typeface="ＭＳ Ｐ明朝" pitchFamily="4" charset="-128"/>
              </a:rPr>
              <a:t>、</a:t>
            </a:r>
            <a:r>
              <a:rPr lang="en-US" altLang="ja-JP">
                <a:latin typeface="Arial" pitchFamily="4" charset="0"/>
                <a:ea typeface="ＭＳ Ｐ明朝" pitchFamily="4" charset="-128"/>
                <a:cs typeface="ＭＳ Ｐ明朝" pitchFamily="4" charset="-128"/>
              </a:rPr>
              <a:t>P56</a:t>
            </a:r>
          </a:p>
          <a:p>
            <a:r>
              <a:rPr lang="ja-JP" altLang="en-US">
                <a:latin typeface="Arial" pitchFamily="4" charset="0"/>
                <a:ea typeface="ＭＳ Ｐ明朝" pitchFamily="4" charset="-128"/>
                <a:cs typeface="ＭＳ Ｐ明朝" pitchFamily="4" charset="-128"/>
              </a:rPr>
              <a:t>ＣＯ要相談は先ほどのスライドのような隣接面や、修復物下部の着色変化がある場合と、ＣＯがたくさんある場合。</a:t>
            </a:r>
          </a:p>
        </p:txBody>
      </p:sp>
      <p:sp>
        <p:nvSpPr>
          <p:cNvPr id="374788" name="スライド番号プレースホルダ 3"/>
          <p:cNvSpPr>
            <a:spLocks noGrp="1"/>
          </p:cNvSpPr>
          <p:nvPr>
            <p:ph type="sldNum" sz="quarter" idx="5"/>
          </p:nvPr>
        </p:nvSpPr>
        <p:spPr>
          <a:noFill/>
          <a:ln>
            <a:miter lim="800000"/>
            <a:headEnd/>
            <a:tailEnd/>
          </a:ln>
        </p:spPr>
        <p:txBody>
          <a:bodyPr/>
          <a:lstStyle/>
          <a:p>
            <a:fld id="{114055F4-B30D-2C4A-AF6D-28978D1B01A1}" type="slidenum">
              <a:rPr lang="en-US" altLang="ja-JP"/>
              <a:pPr/>
              <a:t>5</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4E5070F3-AE2F-B74F-9BF8-D401D7FC2A0E}" type="datetimeFigureOut">
              <a:rPr lang="ja-JP" altLang="en-US" smtClean="0"/>
              <a:pPr/>
              <a:t>16.1.28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1EEEC772-94C8-CF4F-949E-9D84DC2C104B}"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4E5070F3-AE2F-B74F-9BF8-D401D7FC2A0E}" type="datetimeFigureOut">
              <a:rPr lang="ja-JP" altLang="en-US" smtClean="0"/>
              <a:pPr/>
              <a:t>16.1.28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1EEEC772-94C8-CF4F-949E-9D84DC2C104B}"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4E5070F3-AE2F-B74F-9BF8-D401D7FC2A0E}" type="datetimeFigureOut">
              <a:rPr lang="ja-JP" altLang="en-US" smtClean="0"/>
              <a:pPr/>
              <a:t>16.1.28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1EEEC772-94C8-CF4F-949E-9D84DC2C104B}"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4E5070F3-AE2F-B74F-9BF8-D401D7FC2A0E}" type="datetimeFigureOut">
              <a:rPr lang="ja-JP" altLang="en-US" smtClean="0"/>
              <a:pPr/>
              <a:t>16.1.28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1EEEC772-94C8-CF4F-949E-9D84DC2C104B}"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4E5070F3-AE2F-B74F-9BF8-D401D7FC2A0E}" type="datetimeFigureOut">
              <a:rPr lang="ja-JP" altLang="en-US" smtClean="0"/>
              <a:pPr/>
              <a:t>16.1.28</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1EEEC772-94C8-CF4F-949E-9D84DC2C104B}"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4E5070F3-AE2F-B74F-9BF8-D401D7FC2A0E}" type="datetimeFigureOut">
              <a:rPr lang="ja-JP" altLang="en-US" smtClean="0"/>
              <a:pPr/>
              <a:t>16.1.28</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1EEEC772-94C8-CF4F-949E-9D84DC2C104B}"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4E5070F3-AE2F-B74F-9BF8-D401D7FC2A0E}" type="datetimeFigureOut">
              <a:rPr lang="ja-JP" altLang="en-US" smtClean="0"/>
              <a:pPr/>
              <a:t>16.1.28</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1EEEC772-94C8-CF4F-949E-9D84DC2C104B}"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4E5070F3-AE2F-B74F-9BF8-D401D7FC2A0E}" type="datetimeFigureOut">
              <a:rPr lang="ja-JP" altLang="en-US" smtClean="0"/>
              <a:pPr/>
              <a:t>16.1.28</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1EEEC772-94C8-CF4F-949E-9D84DC2C104B}"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E5070F3-AE2F-B74F-9BF8-D401D7FC2A0E}" type="datetimeFigureOut">
              <a:rPr lang="ja-JP" altLang="en-US" smtClean="0"/>
              <a:pPr/>
              <a:t>16.1.28</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1EEEC772-94C8-CF4F-949E-9D84DC2C104B}"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4E5070F3-AE2F-B74F-9BF8-D401D7FC2A0E}" type="datetimeFigureOut">
              <a:rPr lang="ja-JP" altLang="en-US" smtClean="0"/>
              <a:pPr/>
              <a:t>16.1.28</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1EEEC772-94C8-CF4F-949E-9D84DC2C104B}"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4E5070F3-AE2F-B74F-9BF8-D401D7FC2A0E}" type="datetimeFigureOut">
              <a:rPr lang="ja-JP" altLang="en-US" smtClean="0"/>
              <a:pPr/>
              <a:t>16.1.28</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1EEEC772-94C8-CF4F-949E-9D84DC2C104B}"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070F3-AE2F-B74F-9BF8-D401D7FC2A0E}" type="datetimeFigureOut">
              <a:rPr lang="ja-JP" altLang="en-US" smtClean="0"/>
              <a:pPr/>
              <a:t>16.1.28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EC772-94C8-CF4F-949E-9D84DC2C104B}"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dirty="0" smtClean="0"/>
              <a:t>ＣＯ　要相談</a:t>
            </a:r>
            <a:endParaRPr lang="ja-JP" altLang="en-US" dirty="0"/>
          </a:p>
        </p:txBody>
      </p:sp>
      <p:sp>
        <p:nvSpPr>
          <p:cNvPr id="5" name="サブタイトル 4"/>
          <p:cNvSpPr>
            <a:spLocks noGrp="1"/>
          </p:cNvSpPr>
          <p:nvPr>
            <p:ph type="subTitle" idx="1"/>
          </p:nvPr>
        </p:nvSpPr>
        <p:spPr/>
        <p:txBody>
          <a:bodyPr/>
          <a:lstStyle/>
          <a:p>
            <a:r>
              <a:rPr lang="ja-JP" altLang="en-US" dirty="0" smtClean="0"/>
              <a:t>ＣＯ　要相談についてご説明します</a:t>
            </a:r>
            <a:endParaRPr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lang="ja-JP" altLang="en-US"/>
          </a:p>
        </p:txBody>
      </p:sp>
      <p:sp>
        <p:nvSpPr>
          <p:cNvPr id="3" name="サブタイトル 2"/>
          <p:cNvSpPr>
            <a:spLocks noGrp="1"/>
          </p:cNvSpPr>
          <p:nvPr>
            <p:ph type="subTitle" idx="1"/>
          </p:nvPr>
        </p:nvSpPr>
        <p:spPr/>
        <p:txBody>
          <a:bodyPr/>
          <a:lstStyle/>
          <a:p>
            <a:endParaRPr lang="ja-JP" altLang="en-US"/>
          </a:p>
        </p:txBody>
      </p:sp>
      <p:pic>
        <p:nvPicPr>
          <p:cNvPr id="4" name="図 8" descr="名称未設定 1.tif"/>
          <p:cNvPicPr>
            <a:picLocks noChangeAspect="1"/>
          </p:cNvPicPr>
          <p:nvPr/>
        </p:nvPicPr>
        <p:blipFill>
          <a:blip r:embed="rId3"/>
          <a:srcRect/>
          <a:stretch>
            <a:fillRect/>
          </a:stretch>
        </p:blipFill>
        <p:spPr bwMode="auto">
          <a:xfrm>
            <a:off x="501650" y="323850"/>
            <a:ext cx="8140700" cy="6134100"/>
          </a:xfrm>
          <a:prstGeom prst="rect">
            <a:avLst/>
          </a:prstGeom>
          <a:noFill/>
          <a:ln w="9525">
            <a:noFill/>
            <a:miter lim="800000"/>
            <a:headEnd/>
            <a:tailEnd/>
          </a:ln>
        </p:spPr>
      </p:pic>
      <p:cxnSp>
        <p:nvCxnSpPr>
          <p:cNvPr id="6" name="直線矢印コネクタ 5"/>
          <p:cNvCxnSpPr/>
          <p:nvPr/>
        </p:nvCxnSpPr>
        <p:spPr>
          <a:xfrm>
            <a:off x="4784976" y="3345149"/>
            <a:ext cx="1109041" cy="125218"/>
          </a:xfrm>
          <a:prstGeom prst="straightConnector1">
            <a:avLst/>
          </a:prstGeom>
          <a:ln w="952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3083669" y="2962870"/>
            <a:ext cx="1701307" cy="923330"/>
          </a:xfrm>
          <a:prstGeom prst="rect">
            <a:avLst/>
          </a:prstGeom>
          <a:noFill/>
        </p:spPr>
        <p:txBody>
          <a:bodyPr wrap="none" rtlCol="0">
            <a:spAutoFit/>
          </a:bodyPr>
          <a:lstStyle/>
          <a:p>
            <a:r>
              <a:rPr kumimoji="1" lang="ja-JP" altLang="en-US" dirty="0" smtClean="0">
                <a:solidFill>
                  <a:srgbClr val="FF0000"/>
                </a:solidFill>
              </a:rPr>
              <a:t>この部分が</a:t>
            </a:r>
            <a:endParaRPr kumimoji="1" lang="en-US" altLang="ja-JP" dirty="0" smtClean="0">
              <a:solidFill>
                <a:srgbClr val="FF0000"/>
              </a:solidFill>
            </a:endParaRPr>
          </a:p>
          <a:p>
            <a:r>
              <a:rPr lang="ja-JP" altLang="en-US" dirty="0" smtClean="0">
                <a:solidFill>
                  <a:srgbClr val="FF0000"/>
                </a:solidFill>
              </a:rPr>
              <a:t>う蝕が疑われる</a:t>
            </a:r>
            <a:endParaRPr lang="en-US" altLang="ja-JP" dirty="0" smtClean="0">
              <a:solidFill>
                <a:srgbClr val="FF0000"/>
              </a:solidFill>
            </a:endParaRPr>
          </a:p>
          <a:p>
            <a:r>
              <a:rPr kumimoji="1" lang="ja-JP" altLang="en-US" dirty="0" smtClean="0">
                <a:solidFill>
                  <a:srgbClr val="FF0000"/>
                </a:solidFill>
              </a:rPr>
              <a:t>部分です</a:t>
            </a:r>
            <a:endParaRPr kumimoji="1" lang="ja-JP" altLang="en-US"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5634" name="Picture 2" descr="R6.M.11.388.JPG                                                000331F6Macintosh HD                   BBA1ED9F:"/>
          <p:cNvPicPr>
            <a:picLocks noChangeAspect="1" noChangeArrowheads="1"/>
          </p:cNvPicPr>
          <p:nvPr/>
        </p:nvPicPr>
        <p:blipFill>
          <a:blip r:embed="rId3"/>
          <a:srcRect/>
          <a:stretch>
            <a:fillRect/>
          </a:stretch>
        </p:blipFill>
        <p:spPr bwMode="auto">
          <a:xfrm>
            <a:off x="720725" y="898525"/>
            <a:ext cx="7894638" cy="5959475"/>
          </a:xfrm>
          <a:prstGeom prst="rect">
            <a:avLst/>
          </a:prstGeom>
          <a:noFill/>
          <a:ln w="9525">
            <a:noFill/>
            <a:miter lim="800000"/>
            <a:headEnd/>
            <a:tailEnd/>
          </a:ln>
        </p:spPr>
      </p:pic>
      <p:sp>
        <p:nvSpPr>
          <p:cNvPr id="325635" name="AutoShape 5"/>
          <p:cNvSpPr>
            <a:spLocks noChangeArrowheads="1"/>
          </p:cNvSpPr>
          <p:nvPr/>
        </p:nvSpPr>
        <p:spPr bwMode="auto">
          <a:xfrm>
            <a:off x="731838" y="5867400"/>
            <a:ext cx="1722437" cy="990600"/>
          </a:xfrm>
          <a:prstGeom prst="roundRect">
            <a:avLst>
              <a:gd name="adj" fmla="val 16667"/>
            </a:avLst>
          </a:prstGeom>
          <a:solidFill>
            <a:srgbClr val="0000FF"/>
          </a:solidFill>
          <a:ln w="9525">
            <a:solidFill>
              <a:schemeClr val="tx1"/>
            </a:solidFill>
            <a:round/>
            <a:headEnd/>
            <a:tailEnd/>
          </a:ln>
        </p:spPr>
        <p:txBody>
          <a:bodyPr wrap="none" anchor="ctr">
            <a:prstTxWarp prst="textNoShape">
              <a:avLst/>
            </a:prstTxWarp>
          </a:bodyPr>
          <a:lstStyle/>
          <a:p>
            <a:endParaRPr lang="ja-JP" altLang="en-US" sz="2400" b="0">
              <a:latin typeface="ＭＳ Ｐゴシック" pitchFamily="-100" charset="-128"/>
            </a:endParaRPr>
          </a:p>
        </p:txBody>
      </p:sp>
      <p:sp>
        <p:nvSpPr>
          <p:cNvPr id="495622" name="Text Box 6"/>
          <p:cNvSpPr txBox="1">
            <a:spLocks noChangeArrowheads="1"/>
          </p:cNvSpPr>
          <p:nvPr/>
        </p:nvSpPr>
        <p:spPr bwMode="auto">
          <a:xfrm>
            <a:off x="693738" y="5900738"/>
            <a:ext cx="1760537" cy="10160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ja-JP" altLang="en-US" sz="6000">
                <a:solidFill>
                  <a:srgbClr val="FF0000"/>
                </a:solidFill>
                <a:effectLst>
                  <a:outerShdw blurRad="38100" dist="38100" dir="2700000" algn="tl">
                    <a:srgbClr val="DDDDDD"/>
                  </a:outerShdw>
                </a:effectLst>
                <a:latin typeface="ＭＳ Ｐゴシック" pitchFamily="4" charset="-128"/>
                <a:ea typeface="ＭＳ Ｐゴシック" pitchFamily="4" charset="-128"/>
                <a:cs typeface="ＭＳ Ｐゴシック" pitchFamily="4" charset="-128"/>
              </a:rPr>
              <a:t>ＣＯ</a:t>
            </a:r>
            <a:endParaRPr lang="en-US" altLang="ja-JP" sz="6000">
              <a:solidFill>
                <a:srgbClr val="FF0000"/>
              </a:solidFill>
              <a:effectLst>
                <a:outerShdw blurRad="38100" dist="38100" dir="2700000" algn="tl">
                  <a:srgbClr val="DDDDDD"/>
                </a:outerShdw>
              </a:effectLst>
              <a:latin typeface="ＭＳ Ｐゴシック" pitchFamily="4" charset="-128"/>
              <a:ea typeface="ＭＳ Ｐゴシック" pitchFamily="4" charset="-128"/>
              <a:cs typeface="ＭＳ Ｐゴシック" pitchFamily="4" charset="-128"/>
            </a:endParaRPr>
          </a:p>
        </p:txBody>
      </p:sp>
      <p:sp>
        <p:nvSpPr>
          <p:cNvPr id="325637" name="AutoShape 5"/>
          <p:cNvSpPr>
            <a:spLocks noChangeArrowheads="1"/>
          </p:cNvSpPr>
          <p:nvPr/>
        </p:nvSpPr>
        <p:spPr bwMode="auto">
          <a:xfrm>
            <a:off x="4205288" y="6172200"/>
            <a:ext cx="4400550" cy="685800"/>
          </a:xfrm>
          <a:prstGeom prst="roundRect">
            <a:avLst>
              <a:gd name="adj" fmla="val 16667"/>
            </a:avLst>
          </a:prstGeom>
          <a:solidFill>
            <a:srgbClr val="0000FF"/>
          </a:solidFill>
          <a:ln w="9525">
            <a:solidFill>
              <a:schemeClr val="tx1"/>
            </a:solidFill>
            <a:round/>
            <a:headEnd/>
            <a:tailEnd/>
          </a:ln>
        </p:spPr>
        <p:txBody>
          <a:bodyPr wrap="none" anchor="ctr">
            <a:prstTxWarp prst="textNoShape">
              <a:avLst/>
            </a:prstTxWarp>
          </a:bodyPr>
          <a:lstStyle/>
          <a:p>
            <a:endParaRPr lang="ja-JP" altLang="en-US" sz="2400" b="0">
              <a:latin typeface="ＭＳ Ｐゴシック" pitchFamily="-100" charset="-128"/>
            </a:endParaRPr>
          </a:p>
        </p:txBody>
      </p:sp>
      <p:sp>
        <p:nvSpPr>
          <p:cNvPr id="8" name="TextBox 7"/>
          <p:cNvSpPr txBox="1">
            <a:spLocks noChangeArrowheads="1"/>
          </p:cNvSpPr>
          <p:nvPr/>
        </p:nvSpPr>
        <p:spPr bwMode="auto">
          <a:xfrm>
            <a:off x="4333875" y="6307138"/>
            <a:ext cx="4351338" cy="457200"/>
          </a:xfrm>
          <a:prstGeom prst="rect">
            <a:avLst/>
          </a:prstGeom>
          <a:noFill/>
          <a:ln>
            <a:noFill/>
          </a:ln>
          <a:extLst/>
        </p:spPr>
        <p:txBody>
          <a:bodyPr>
            <a:prstTxWarp prst="textNoShape">
              <a:avLst/>
            </a:prstTxWarp>
            <a:spAutoFit/>
          </a:bodyPr>
          <a:lstStyle/>
          <a:p>
            <a:pPr>
              <a:spcBef>
                <a:spcPct val="50000"/>
              </a:spcBef>
              <a:defRPr/>
            </a:pPr>
            <a:r>
              <a:rPr lang="ja-JP" altLang="en-US" sz="2400">
                <a:solidFill>
                  <a:srgbClr val="FFFF00"/>
                </a:solidFill>
                <a:effectLst>
                  <a:outerShdw blurRad="38100" dist="38100" dir="2700000" algn="tl">
                    <a:srgbClr val="DDDDDD"/>
                  </a:outerShdw>
                </a:effectLst>
                <a:latin typeface="ＭＳ Ｐゴシック" pitchFamily="4" charset="-128"/>
                <a:ea typeface="ＭＳ Ｐゴシック" pitchFamily="4" charset="-128"/>
                <a:cs typeface="ＭＳ Ｐゴシック" pitchFamily="4" charset="-128"/>
              </a:rPr>
              <a:t>日学歯</a:t>
            </a:r>
            <a:r>
              <a:rPr lang="en-US" altLang="ja-JP" sz="2400">
                <a:solidFill>
                  <a:srgbClr val="FFFF00"/>
                </a:solidFill>
                <a:effectLst>
                  <a:outerShdw blurRad="38100" dist="38100" dir="2700000" algn="tl">
                    <a:srgbClr val="DDDDDD"/>
                  </a:outerShdw>
                </a:effectLst>
                <a:latin typeface="ＭＳ Ｐゴシック" pitchFamily="4" charset="-128"/>
                <a:ea typeface="ＭＳ Ｐゴシック" pitchFamily="4" charset="-128"/>
                <a:cs typeface="ＭＳ Ｐゴシック" pitchFamily="4" charset="-128"/>
              </a:rPr>
              <a:t>HP</a:t>
            </a:r>
            <a:r>
              <a:rPr lang="ja-JP" altLang="en-US" sz="2400">
                <a:solidFill>
                  <a:srgbClr val="FFFF00"/>
                </a:solidFill>
                <a:effectLst>
                  <a:outerShdw blurRad="38100" dist="38100" dir="2700000" algn="tl">
                    <a:srgbClr val="DDDDDD"/>
                  </a:outerShdw>
                </a:effectLst>
                <a:latin typeface="ＭＳ Ｐゴシック" pitchFamily="4" charset="-128"/>
                <a:ea typeface="ＭＳ Ｐゴシック" pitchFamily="4" charset="-128"/>
                <a:cs typeface="ＭＳ Ｐゴシック" pitchFamily="4" charset="-128"/>
              </a:rPr>
              <a:t>、症例</a:t>
            </a:r>
            <a:r>
              <a:rPr lang="en-US" altLang="ja-JP" sz="2400">
                <a:solidFill>
                  <a:srgbClr val="FFFF00"/>
                </a:solidFill>
                <a:effectLst>
                  <a:outerShdw blurRad="38100" dist="38100" dir="2700000" algn="tl">
                    <a:srgbClr val="DDDDDD"/>
                  </a:outerShdw>
                </a:effectLst>
                <a:latin typeface="ＭＳ Ｐゴシック" pitchFamily="4" charset="-128"/>
                <a:ea typeface="ＭＳ Ｐゴシック" pitchFamily="4" charset="-128"/>
                <a:cs typeface="ＭＳ Ｐゴシック" pitchFamily="4" charset="-128"/>
              </a:rPr>
              <a:t> 12 </a:t>
            </a:r>
            <a:r>
              <a:rPr lang="ja-JP" altLang="en-US" sz="2400">
                <a:solidFill>
                  <a:srgbClr val="FFFF00"/>
                </a:solidFill>
                <a:effectLst>
                  <a:outerShdw blurRad="38100" dist="38100" dir="2700000" algn="tl">
                    <a:srgbClr val="DDDDDD"/>
                  </a:outerShdw>
                </a:effectLst>
                <a:latin typeface="ＭＳ Ｐゴシック" pitchFamily="4" charset="-128"/>
                <a:ea typeface="ＭＳ Ｐゴシック" pitchFamily="4" charset="-128"/>
                <a:cs typeface="ＭＳ Ｐゴシック" pitchFamily="4" charset="-128"/>
              </a:rPr>
              <a:t>（スライドＬ）</a:t>
            </a:r>
            <a:endParaRPr lang="en-US" altLang="ja-JP" sz="2400">
              <a:solidFill>
                <a:srgbClr val="FFFF00"/>
              </a:solidFill>
              <a:effectLst>
                <a:outerShdw blurRad="38100" dist="38100" dir="2700000" algn="tl">
                  <a:srgbClr val="DDDDDD"/>
                </a:outerShdw>
              </a:effectLst>
              <a:latin typeface="ＭＳ Ｐゴシック" pitchFamily="4" charset="-128"/>
              <a:ea typeface="ＭＳ Ｐゴシック" pitchFamily="4" charset="-128"/>
              <a:cs typeface="ＭＳ Ｐゴシック" pitchFamily="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82" name="コンテンツ プレースホルダ 1"/>
          <p:cNvSpPr>
            <a:spLocks/>
          </p:cNvSpPr>
          <p:nvPr/>
        </p:nvSpPr>
        <p:spPr bwMode="auto">
          <a:xfrm>
            <a:off x="398463" y="404813"/>
            <a:ext cx="8745537" cy="5486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bg2"/>
              </a:buClr>
              <a:buSzPct val="75000"/>
              <a:buFont typeface="Wingdings" pitchFamily="-100" charset="2"/>
              <a:buChar char="n"/>
            </a:pPr>
            <a:r>
              <a:rPr lang="ja-JP" altLang="en-US" sz="3200" b="0">
                <a:solidFill>
                  <a:srgbClr val="CC3300"/>
                </a:solidFill>
                <a:ea typeface="ＭＳ ゴシック" pitchFamily="-100" charset="-128"/>
                <a:cs typeface="ＭＳ ゴシック" pitchFamily="-100" charset="-128"/>
              </a:rPr>
              <a:t>ＣＯ症例（歯</a:t>
            </a:r>
            <a:r>
              <a:rPr lang="en-US" altLang="ja-JP" sz="3200" b="0">
                <a:solidFill>
                  <a:srgbClr val="CC3300"/>
                </a:solidFill>
                <a:latin typeface="ＭＳ ゴシック" pitchFamily="-100" charset="-128"/>
                <a:ea typeface="ＭＳ ゴシック" pitchFamily="-100" charset="-128"/>
                <a:cs typeface="ＭＳ ゴシック" pitchFamily="-100" charset="-128"/>
              </a:rPr>
              <a:t>•</a:t>
            </a:r>
            <a:r>
              <a:rPr lang="ja-JP" altLang="en-US" sz="3200" b="0">
                <a:solidFill>
                  <a:srgbClr val="CC3300"/>
                </a:solidFill>
                <a:ea typeface="ＭＳ ゴシック" pitchFamily="-100" charset="-128"/>
                <a:cs typeface="ＭＳ ゴシック" pitchFamily="-100" charset="-128"/>
              </a:rPr>
              <a:t>口腔の健康診断パネルから）</a:t>
            </a:r>
          </a:p>
        </p:txBody>
      </p:sp>
      <p:pic>
        <p:nvPicPr>
          <p:cNvPr id="327683" name="Picture 3"/>
          <p:cNvPicPr>
            <a:picLocks noChangeAspect="1" noChangeArrowheads="1"/>
          </p:cNvPicPr>
          <p:nvPr/>
        </p:nvPicPr>
        <p:blipFill>
          <a:blip r:embed="rId3"/>
          <a:srcRect/>
          <a:stretch>
            <a:fillRect/>
          </a:stretch>
        </p:blipFill>
        <p:spPr bwMode="auto">
          <a:xfrm>
            <a:off x="719138" y="1484313"/>
            <a:ext cx="7632700"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タイトル 1"/>
          <p:cNvSpPr>
            <a:spLocks noGrp="1"/>
          </p:cNvSpPr>
          <p:nvPr>
            <p:ph type="title"/>
          </p:nvPr>
        </p:nvSpPr>
        <p:spPr/>
        <p:txBody>
          <a:bodyPr>
            <a:normAutofit fontScale="90000"/>
          </a:bodyPr>
          <a:lstStyle/>
          <a:p>
            <a:r>
              <a:rPr lang="en-US" altLang="ja-JP" sz="3200" smtClean="0"/>
              <a:t/>
            </a:r>
            <a:br>
              <a:rPr lang="en-US" altLang="ja-JP" sz="3200" smtClean="0"/>
            </a:br>
            <a:r>
              <a:rPr lang="en-US" altLang="ja-JP" sz="3200"/>
              <a:t>CO</a:t>
            </a:r>
            <a:r>
              <a:rPr lang="en-US" sz="3200"/>
              <a:t>要</a:t>
            </a:r>
            <a:r>
              <a:rPr lang="ja-JP" altLang="en-US" sz="3200" dirty="0"/>
              <a:t>相談</a:t>
            </a:r>
            <a:r>
              <a:rPr lang="ja-JP" altLang="en-US" dirty="0"/>
              <a:t/>
            </a:r>
            <a:br>
              <a:rPr lang="ja-JP" altLang="en-US" dirty="0"/>
            </a:br>
            <a:endParaRPr lang="ja-JP" altLang="en-US" dirty="0"/>
          </a:p>
        </p:txBody>
      </p:sp>
      <p:sp>
        <p:nvSpPr>
          <p:cNvPr id="160771" name="コンテンツ プレースホルダ 2"/>
          <p:cNvSpPr>
            <a:spLocks noGrp="1"/>
          </p:cNvSpPr>
          <p:nvPr>
            <p:ph idx="1"/>
          </p:nvPr>
        </p:nvSpPr>
        <p:spPr/>
        <p:txBody>
          <a:bodyPr/>
          <a:lstStyle/>
          <a:p>
            <a:pPr>
              <a:buNone/>
            </a:pPr>
            <a:endParaRPr lang="ja-JP" altLang="en-US" sz="2800" dirty="0" smtClean="0"/>
          </a:p>
          <a:p>
            <a:r>
              <a:rPr lang="ja-JP" altLang="en-US" sz="2800" dirty="0"/>
              <a:t>隣接面や修復物下部の着色変化、アやイの状態が多数認められる場合等、地域の歯科医療機関との連携が必要な場合が該当する。</a:t>
            </a:r>
          </a:p>
          <a:p>
            <a:pPr lvl="1"/>
            <a:r>
              <a:rPr lang="ja-JP" altLang="en-US" sz="2400" dirty="0"/>
              <a:t>ア：小窩裂孔において、エナメル質の実質欠損は認められないが、褐色、黒色などの着色や白濁が認められるもの。</a:t>
            </a:r>
          </a:p>
          <a:p>
            <a:pPr lvl="1"/>
            <a:r>
              <a:rPr lang="ja-JP" altLang="en-US" sz="2400" dirty="0"/>
              <a:t>イ：</a:t>
            </a:r>
            <a:r>
              <a:rPr lang="en-US" sz="2400" dirty="0"/>
              <a:t>平滑面において、脱灰を疑わしめる白濁や褐色斑等が認められるがエナメル質の実質欠損（う窩）の確認が明らかでないもの</a:t>
            </a:r>
            <a:r>
              <a:rPr lang="ja-JP" sz="2400" dirty="0"/>
              <a:t> </a:t>
            </a:r>
            <a:endParaRPr lang="ja-JP" altLang="en-US" sz="2400"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TotalTime>
  <Words>384</Words>
  <Application>Microsoft Macintosh PowerPoint</Application>
  <PresentationFormat>画面に合わせる (4:3)</PresentationFormat>
  <Paragraphs>22</Paragraphs>
  <Slides>5</Slides>
  <Notes>4</Notes>
  <HiddenSlides>0</HiddenSlides>
  <MMClips>0</MMClips>
  <ScaleCrop>false</ScaleCrop>
  <HeadingPairs>
    <vt:vector size="4" baseType="variant">
      <vt:variant>
        <vt:lpstr>デザイン テンプレート</vt:lpstr>
      </vt:variant>
      <vt:variant>
        <vt:i4>1</vt:i4>
      </vt:variant>
      <vt:variant>
        <vt:lpstr>スライド タイトル</vt:lpstr>
      </vt:variant>
      <vt:variant>
        <vt:i4>5</vt:i4>
      </vt:variant>
    </vt:vector>
  </HeadingPairs>
  <TitlesOfParts>
    <vt:vector size="6" baseType="lpstr">
      <vt:lpstr>Office テーマ</vt:lpstr>
      <vt:lpstr>ＣＯ　要相談</vt:lpstr>
      <vt:lpstr>スライド 2</vt:lpstr>
      <vt:lpstr>スライド 3</vt:lpstr>
      <vt:lpstr>スライド 4</vt:lpstr>
      <vt:lpstr> CO要相談 </vt:lpstr>
    </vt:vector>
  </TitlesOfParts>
  <Company>村山歯科医院</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椎名 和郎</dc:creator>
  <cp:lastModifiedBy>椎名 和郎</cp:lastModifiedBy>
  <cp:revision>8</cp:revision>
  <dcterms:created xsi:type="dcterms:W3CDTF">2016-01-28T10:23:18Z</dcterms:created>
  <dcterms:modified xsi:type="dcterms:W3CDTF">2016-01-28T10:44:32Z</dcterms:modified>
</cp:coreProperties>
</file>