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87" r:id="rId3"/>
    <p:sldId id="288" r:id="rId4"/>
    <p:sldId id="289" r:id="rId5"/>
    <p:sldId id="290" r:id="rId6"/>
    <p:sldId id="291" r:id="rId7"/>
    <p:sldId id="292" r:id="rId8"/>
    <p:sldId id="302" r:id="rId9"/>
    <p:sldId id="301" r:id="rId10"/>
    <p:sldId id="293" r:id="rId11"/>
    <p:sldId id="294" r:id="rId12"/>
    <p:sldId id="295" r:id="rId13"/>
    <p:sldId id="296" r:id="rId14"/>
    <p:sldId id="297" r:id="rId15"/>
    <p:sldId id="298" r:id="rId16"/>
    <p:sldId id="299" r:id="rId17"/>
    <p:sldId id="300" r:id="rId18"/>
    <p:sldId id="304" r:id="rId19"/>
    <p:sldId id="305" r:id="rId20"/>
    <p:sldId id="306" r:id="rId2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87821" autoAdjust="0"/>
  </p:normalViewPr>
  <p:slideViewPr>
    <p:cSldViewPr snapToGrid="0">
      <p:cViewPr varScale="1">
        <p:scale>
          <a:sx n="52" d="100"/>
          <a:sy n="52" d="100"/>
        </p:scale>
        <p:origin x="-84" y="-360"/>
      </p:cViewPr>
      <p:guideLst>
        <p:guide orient="horz" pos="2160"/>
        <p:guide pos="3840"/>
      </p:guideLst>
    </p:cSldViewPr>
  </p:slideViewPr>
  <p:outlineViewPr>
    <p:cViewPr>
      <p:scale>
        <a:sx n="33" d="100"/>
        <a:sy n="33" d="100"/>
      </p:scale>
      <p:origin x="0" y="1629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200" d="100"/>
          <a:sy n="200" d="100"/>
        </p:scale>
        <p:origin x="-384" y="33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D0C635A-132F-45F1-B222-E7C81C093065}" type="datetimeFigureOut">
              <a:rPr kumimoji="1" lang="ja-JP" altLang="en-US" smtClean="0"/>
              <a:pPr/>
              <a:t>2018/10/9</a:t>
            </a:fld>
            <a:endParaRPr kumimoji="1" lang="ja-JP" altLang="en-US"/>
          </a:p>
        </p:txBody>
      </p:sp>
      <p:sp>
        <p:nvSpPr>
          <p:cNvPr id="4" name="スライド イメージ プレースホル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D559FB1-60A2-45B7-B8FA-464233D8EF95}" type="slidenum">
              <a:rPr kumimoji="1" lang="ja-JP" altLang="en-US" smtClean="0"/>
              <a:pPr/>
              <a:t>‹#›</a:t>
            </a:fld>
            <a:endParaRPr kumimoji="1" lang="ja-JP" altLang="en-US"/>
          </a:p>
        </p:txBody>
      </p:sp>
    </p:spTree>
    <p:extLst>
      <p:ext uri="{BB962C8B-B14F-4D97-AF65-F5344CB8AC3E}">
        <p14:creationId xmlns:p14="http://schemas.microsoft.com/office/powerpoint/2010/main" val="307244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　心身ともに健康な児童生徒等を育成するため、健康、安全で幸福な生活のために必要な習慣を養い、心身の調和を図ることは、学校における教育の目標であります。</a:t>
            </a:r>
            <a:endParaRPr kumimoji="1" lang="en-US" altLang="ja-JP" dirty="0"/>
          </a:p>
          <a:p>
            <a:r>
              <a:rPr lang="ja-JP" altLang="en-US" dirty="0"/>
              <a:t>　近年、児童生徒等の心身の健康の課題が深刻かつ多様になってきており、学校に　おける保健教育・保健管理の重要性が一層高まっています。</a:t>
            </a:r>
            <a:endParaRPr lang="en-US" altLang="ja-JP" dirty="0"/>
          </a:p>
          <a:p>
            <a:r>
              <a:rPr kumimoji="1" lang="ja-JP" altLang="en-US" dirty="0"/>
              <a:t>　就学時の健康診断は、市町村の教育委員会が、就学予定者の心身の状況を把握し、保健上必要な勧告、助言を行うとともに適切な就学を図るために実施されています。</a:t>
            </a:r>
            <a:endParaRPr kumimoji="1" lang="en-US" altLang="ja-JP" dirty="0"/>
          </a:p>
          <a:p>
            <a:r>
              <a:rPr kumimoji="1" lang="ja-JP" altLang="en-US" dirty="0"/>
              <a:t>　　この度、平成２６年の「学校保健安全法施行規則の一部を改正する省令」により健康診断の内容や方法が改正されたことを考慮して、日学歯では更新研修の資料として「就学時の健康診断について」を作成しました。</a:t>
            </a:r>
            <a:endParaRPr kumimoji="1" lang="en-US" altLang="ja-JP"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a:t>
            </a:fld>
            <a:endParaRPr kumimoji="1" lang="ja-JP" altLang="en-US"/>
          </a:p>
        </p:txBody>
      </p:sp>
    </p:spTree>
    <p:extLst>
      <p:ext uri="{BB962C8B-B14F-4D97-AF65-F5344CB8AC3E}">
        <p14:creationId xmlns:p14="http://schemas.microsoft.com/office/powerpoint/2010/main" val="405830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　市町村の教育委員会は、就学時の健康診断を行ったときは、第一号様式の就学時の健康診断票を作成しなければなりません。</a:t>
            </a:r>
            <a:endParaRPr lang="en-US" altLang="ja-JP" dirty="0"/>
          </a:p>
          <a:p>
            <a:pPr>
              <a:buNone/>
            </a:pPr>
            <a:r>
              <a:rPr lang="ja-JP" altLang="en-US" dirty="0"/>
              <a:t>　第一号様式による就学時健康診断票の作成は、適正な事後措置につながる基本となり、的確な記入をすることが必要となります。</a:t>
            </a:r>
          </a:p>
          <a:p>
            <a:r>
              <a:rPr kumimoji="1" lang="ja-JP" altLang="en-US" dirty="0"/>
              <a:t>　</a:t>
            </a:r>
            <a:r>
              <a:rPr lang="ja-JP" altLang="en-US" dirty="0"/>
              <a:t>市町村教育委員会は、翌学年の初めから１５日前までに、つまり、具体的に３月</a:t>
            </a:r>
            <a:endParaRPr lang="en-US" altLang="ja-JP" dirty="0"/>
          </a:p>
          <a:p>
            <a:r>
              <a:rPr lang="ja-JP" altLang="en-US" dirty="0"/>
              <a:t>１６日までに就学時健康診断票を就学時の健康診断を受けた者の入学する学校の校長に送付しなければなりません。</a:t>
            </a:r>
            <a:endParaRPr lang="en-US" altLang="ja-JP" dirty="0"/>
          </a:p>
          <a:p>
            <a:endParaRPr kumimoji="1" lang="en-US" altLang="ja-JP" dirty="0"/>
          </a:p>
          <a:p>
            <a:r>
              <a:rPr lang="ja-JP" altLang="en-US" dirty="0" smtClean="0"/>
              <a:t>　ポイント</a:t>
            </a:r>
            <a:endParaRPr lang="en-US" altLang="ja-JP" dirty="0" smtClean="0"/>
          </a:p>
          <a:p>
            <a:r>
              <a:rPr lang="ja-JP" altLang="en-US" dirty="0" smtClean="0"/>
              <a:t>　　・市町村教育委員会は事後措置として、就学時の健康診断の結果を保護者に</a:t>
            </a:r>
            <a:endParaRPr lang="en-US" altLang="ja-JP" dirty="0" smtClean="0"/>
          </a:p>
          <a:p>
            <a:r>
              <a:rPr lang="ja-JP" altLang="en-US" dirty="0" smtClean="0"/>
              <a:t>　　　通知しますが、そのお知らせの書式は各教育委員会によって異なります。</a:t>
            </a:r>
            <a:endParaRPr lang="en-US" altLang="ja-JP" dirty="0" smtClean="0"/>
          </a:p>
          <a:p>
            <a:r>
              <a:rPr lang="ja-JP" altLang="en-US" dirty="0" smtClean="0"/>
              <a:t>　　・各々の書式に従い、所要事項を記載することになります。</a:t>
            </a:r>
            <a:endParaRPr lang="en-US" altLang="ja-JP" dirty="0" smtClean="0"/>
          </a:p>
          <a:p>
            <a:r>
              <a:rPr lang="ja-JP" altLang="en-US" dirty="0" smtClean="0"/>
              <a:t>　</a:t>
            </a:r>
            <a:endParaRPr lang="en-US" altLang="ja-JP" dirty="0" smtClean="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10</a:t>
            </a:fld>
            <a:endParaRPr kumimoji="1" lang="ja-JP" altLang="en-US"/>
          </a:p>
        </p:txBody>
      </p:sp>
    </p:spTree>
    <p:extLst>
      <p:ext uri="{BB962C8B-B14F-4D97-AF65-F5344CB8AC3E}">
        <p14:creationId xmlns:p14="http://schemas.microsoft.com/office/powerpoint/2010/main" val="216119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（１）疾病又は異常の疑いがない者</a:t>
            </a:r>
            <a:endParaRPr lang="en-US" altLang="ja-JP" dirty="0"/>
          </a:p>
          <a:p>
            <a:r>
              <a:rPr lang="ja-JP" altLang="en-US" dirty="0"/>
              <a:t>　　　発育も順調であり、心身に疾病又は異常も見られなくても、結果を保護者に知</a:t>
            </a:r>
            <a:endParaRPr lang="en-US" altLang="ja-JP" dirty="0"/>
          </a:p>
          <a:p>
            <a:r>
              <a:rPr lang="ja-JP" altLang="en-US" dirty="0"/>
              <a:t>　　　らせ、健康の保持増進に役立てることが適当であります。</a:t>
            </a:r>
            <a:endParaRPr lang="en-US" altLang="ja-JP" dirty="0"/>
          </a:p>
          <a:p>
            <a:r>
              <a:rPr lang="ja-JP" altLang="en-US" dirty="0"/>
              <a:t>（２）疾病又は異常の疑いがある者等</a:t>
            </a:r>
            <a:endParaRPr lang="en-US" altLang="ja-JP" dirty="0"/>
          </a:p>
          <a:p>
            <a:r>
              <a:rPr lang="ja-JP" altLang="en-US" dirty="0"/>
              <a:t>　　　疾病又は異常の疑いがある者については、速やかに治療のために必要な医</a:t>
            </a:r>
            <a:endParaRPr lang="en-US" altLang="ja-JP" dirty="0"/>
          </a:p>
          <a:p>
            <a:r>
              <a:rPr lang="ja-JP" altLang="en-US" dirty="0"/>
              <a:t>　　　療を受けることを勧告します。</a:t>
            </a:r>
            <a:endParaRPr lang="en-US" altLang="ja-JP" dirty="0"/>
          </a:p>
          <a:p>
            <a:r>
              <a:rPr lang="ja-JP" altLang="en-US" dirty="0"/>
              <a:t>ポイント</a:t>
            </a:r>
            <a:endParaRPr lang="en-US" altLang="ja-JP" dirty="0"/>
          </a:p>
          <a:p>
            <a:r>
              <a:rPr lang="ja-JP" altLang="en-US" dirty="0"/>
              <a:t>　</a:t>
            </a:r>
            <a:r>
              <a:rPr lang="ja-JP" altLang="en-US" dirty="0" smtClean="0"/>
              <a:t>　発育</a:t>
            </a:r>
            <a:r>
              <a:rPr lang="ja-JP" altLang="en-US" dirty="0"/>
              <a:t>が順調でない者や、栄養状態で注意が必要である者で、全身の状況や</a:t>
            </a:r>
            <a:r>
              <a:rPr lang="ja-JP" altLang="en-US" dirty="0" smtClean="0"/>
              <a:t>保　</a:t>
            </a:r>
            <a:endParaRPr lang="en-US" altLang="ja-JP" dirty="0" smtClean="0"/>
          </a:p>
          <a:p>
            <a:r>
              <a:rPr lang="ja-JP" altLang="en-US" dirty="0" smtClean="0"/>
              <a:t>　護者</a:t>
            </a:r>
            <a:r>
              <a:rPr lang="ja-JP" altLang="en-US" dirty="0"/>
              <a:t>と幼児との様子から、児童虐待などが疑われる場合には、速やかに</a:t>
            </a:r>
            <a:r>
              <a:rPr lang="ja-JP" altLang="en-US" dirty="0" smtClean="0"/>
              <a:t>児童相</a:t>
            </a:r>
            <a:endParaRPr lang="en-US" altLang="ja-JP" dirty="0" smtClean="0"/>
          </a:p>
          <a:p>
            <a:r>
              <a:rPr lang="ja-JP" altLang="en-US" dirty="0" smtClean="0"/>
              <a:t>　談所</a:t>
            </a:r>
            <a:r>
              <a:rPr lang="ja-JP" altLang="en-US" dirty="0"/>
              <a:t>等に通告する必要があります。</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11</a:t>
            </a:fld>
            <a:endParaRPr kumimoji="1" lang="ja-JP" altLang="en-US"/>
          </a:p>
        </p:txBody>
      </p:sp>
    </p:spTree>
    <p:extLst>
      <p:ext uri="{BB962C8B-B14F-4D97-AF65-F5344CB8AC3E}">
        <p14:creationId xmlns:p14="http://schemas.microsoft.com/office/powerpoint/2010/main" val="190449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sz="1400" dirty="0"/>
              <a:t>１．歯の萌出状態とう歯</a:t>
            </a:r>
            <a:endParaRPr lang="en-US" altLang="ja-JP" sz="1400" dirty="0"/>
          </a:p>
          <a:p>
            <a:pPr>
              <a:buNone/>
            </a:pPr>
            <a:r>
              <a:rPr lang="ja-JP" altLang="en-US" dirty="0"/>
              <a:t>（１）歯の萌出</a:t>
            </a:r>
            <a:endParaRPr lang="en-US" altLang="ja-JP" dirty="0"/>
          </a:p>
          <a:p>
            <a:pPr>
              <a:buNone/>
            </a:pPr>
            <a:r>
              <a:rPr lang="ja-JP" altLang="en-US" dirty="0"/>
              <a:t>　　　永久歯で最初に萌出する下顎中切歯の平均は、男児で６年３か月、女児で６</a:t>
            </a:r>
            <a:endParaRPr lang="en-US" altLang="ja-JP" dirty="0"/>
          </a:p>
          <a:p>
            <a:pPr>
              <a:buNone/>
            </a:pPr>
            <a:r>
              <a:rPr lang="ja-JP" altLang="en-US" dirty="0"/>
              <a:t>　　年１か月です。</a:t>
            </a:r>
            <a:endParaRPr lang="en-US" altLang="ja-JP" dirty="0"/>
          </a:p>
          <a:p>
            <a:pPr>
              <a:buNone/>
            </a:pPr>
            <a:r>
              <a:rPr lang="ja-JP" altLang="en-US" dirty="0"/>
              <a:t>　　　これより２～３か月遅れて下顎第一大臼歯が、さらに２～４カ月遅れて上顎第</a:t>
            </a:r>
            <a:endParaRPr lang="en-US" altLang="ja-JP" dirty="0"/>
          </a:p>
          <a:p>
            <a:pPr>
              <a:buNone/>
            </a:pPr>
            <a:r>
              <a:rPr lang="ja-JP" altLang="en-US" dirty="0"/>
              <a:t>　　一大臼歯が萌出します。</a:t>
            </a:r>
            <a:endParaRPr lang="en-US" altLang="ja-JP" dirty="0"/>
          </a:p>
          <a:p>
            <a:pPr>
              <a:buNone/>
            </a:pPr>
            <a:r>
              <a:rPr lang="ja-JP" altLang="en-US" dirty="0"/>
              <a:t>　　　第一大臼歯の平均萌出時期は、男児で６年８か月、女児で６年７か月です</a:t>
            </a:r>
            <a:endParaRPr lang="en-US" altLang="ja-JP" dirty="0"/>
          </a:p>
          <a:p>
            <a:pPr>
              <a:buNone/>
            </a:pPr>
            <a:r>
              <a:rPr lang="ja-JP" altLang="en-US" dirty="0"/>
              <a:t>　　が、その前後１年間の個人差は特に問題ありません。</a:t>
            </a:r>
          </a:p>
          <a:p>
            <a:r>
              <a:rPr lang="ja-JP" altLang="en-US" dirty="0"/>
              <a:t>ポイント</a:t>
            </a:r>
            <a:endParaRPr lang="en-US" altLang="ja-JP" dirty="0"/>
          </a:p>
          <a:p>
            <a:r>
              <a:rPr lang="ja-JP" altLang="en-US" dirty="0"/>
              <a:t>　　　就学時の健康診断の際は、萌出直後の第一大臼歯を観察し、萌出状態、</a:t>
            </a:r>
            <a:endParaRPr lang="en-US" altLang="ja-JP" dirty="0"/>
          </a:p>
          <a:p>
            <a:r>
              <a:rPr lang="ja-JP" altLang="en-US" dirty="0"/>
              <a:t>　　　歯垢沈着状態、</a:t>
            </a:r>
            <a:r>
              <a:rPr lang="ja-JP" altLang="en-US" dirty="0" err="1"/>
              <a:t>う</a:t>
            </a:r>
            <a:r>
              <a:rPr lang="ja-JP" altLang="en-US" dirty="0"/>
              <a:t>歯及び歯の形成不全の有無の確認を行います。</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12</a:t>
            </a:fld>
            <a:endParaRPr kumimoji="1" lang="ja-JP" altLang="en-US"/>
          </a:p>
        </p:txBody>
      </p:sp>
    </p:spTree>
    <p:extLst>
      <p:ext uri="{BB962C8B-B14F-4D97-AF65-F5344CB8AC3E}">
        <p14:creationId xmlns:p14="http://schemas.microsoft.com/office/powerpoint/2010/main" val="25428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（２）第一大臼歯</a:t>
            </a:r>
            <a:r>
              <a:rPr lang="ja-JP" altLang="en-US" dirty="0" err="1"/>
              <a:t>う</a:t>
            </a:r>
            <a:r>
              <a:rPr lang="ja-JP" altLang="en-US" dirty="0"/>
              <a:t>歯</a:t>
            </a:r>
            <a:endParaRPr lang="en-US" altLang="ja-JP" dirty="0"/>
          </a:p>
          <a:p>
            <a:pPr>
              <a:buNone/>
            </a:pPr>
            <a:r>
              <a:rPr lang="ja-JP" altLang="en-US" dirty="0"/>
              <a:t>　　　萌出直後は</a:t>
            </a:r>
            <a:r>
              <a:rPr lang="ja-JP" altLang="en-US" dirty="0" smtClean="0"/>
              <a:t>、歯を構成しているカルシウム</a:t>
            </a:r>
            <a:r>
              <a:rPr lang="ja-JP" altLang="en-US" dirty="0"/>
              <a:t>の結晶が未完成で、酸に抵抗性</a:t>
            </a:r>
            <a:r>
              <a:rPr lang="ja-JP" altLang="en-US" dirty="0" smtClean="0"/>
              <a:t>が</a:t>
            </a:r>
            <a:endParaRPr lang="en-US" altLang="ja-JP" dirty="0" smtClean="0"/>
          </a:p>
          <a:p>
            <a:pPr>
              <a:buNone/>
            </a:pPr>
            <a:r>
              <a:rPr lang="ja-JP" altLang="en-US" dirty="0" smtClean="0"/>
              <a:t>　　低い</a:t>
            </a:r>
            <a:r>
              <a:rPr lang="ja-JP" altLang="en-US" dirty="0"/>
              <a:t>状態です。</a:t>
            </a:r>
            <a:endParaRPr lang="en-US" altLang="ja-JP" dirty="0"/>
          </a:p>
          <a:p>
            <a:pPr>
              <a:buNone/>
            </a:pPr>
            <a:r>
              <a:rPr lang="ja-JP" altLang="en-US" dirty="0"/>
              <a:t>　　</a:t>
            </a:r>
            <a:r>
              <a:rPr lang="ja-JP" altLang="en-US" dirty="0" smtClean="0"/>
              <a:t>　この</a:t>
            </a:r>
            <a:r>
              <a:rPr lang="ja-JP" altLang="en-US" dirty="0"/>
              <a:t>時期の</a:t>
            </a:r>
            <a:r>
              <a:rPr lang="ja-JP" altLang="en-US" dirty="0" err="1"/>
              <a:t>う蝕は、</a:t>
            </a:r>
            <a:r>
              <a:rPr lang="ja-JP" altLang="en-US" dirty="0"/>
              <a:t>歯の崩壊が急性・広範性に進行し、歯髄炎に波及し</a:t>
            </a:r>
            <a:r>
              <a:rPr lang="ja-JP" altLang="en-US" dirty="0" smtClean="0"/>
              <a:t>歯痛</a:t>
            </a:r>
            <a:endParaRPr lang="en-US" altLang="ja-JP" dirty="0" smtClean="0"/>
          </a:p>
          <a:p>
            <a:pPr>
              <a:buNone/>
            </a:pPr>
            <a:r>
              <a:rPr lang="ja-JP" altLang="en-US" dirty="0" smtClean="0"/>
              <a:t>　　を起こしやすく</a:t>
            </a:r>
            <a:r>
              <a:rPr lang="ja-JP" altLang="en-US" dirty="0"/>
              <a:t>なりますので注意が必要です。</a:t>
            </a:r>
            <a:endParaRPr lang="en-US" altLang="ja-JP" dirty="0"/>
          </a:p>
          <a:p>
            <a:pPr>
              <a:buNone/>
            </a:pPr>
            <a:r>
              <a:rPr lang="ja-JP" altLang="en-US" dirty="0"/>
              <a:t>　　　また、第一大臼歯に、いわゆる学校健康診断の概念である、要観察歯（ＣＯ</a:t>
            </a:r>
            <a:r>
              <a:rPr lang="ja-JP" altLang="en-US" dirty="0" smtClean="0"/>
              <a:t>）</a:t>
            </a:r>
            <a:endParaRPr lang="en-US" altLang="ja-JP" dirty="0" smtClean="0"/>
          </a:p>
          <a:p>
            <a:pPr>
              <a:buNone/>
            </a:pPr>
            <a:r>
              <a:rPr lang="ja-JP" altLang="en-US" dirty="0" smtClean="0"/>
              <a:t>　　の</a:t>
            </a:r>
            <a:r>
              <a:rPr lang="ja-JP" altLang="en-US" dirty="0"/>
              <a:t>状況が認められる場合、放置するとう蝕に移行するリスクが高いため</a:t>
            </a:r>
            <a:r>
              <a:rPr lang="ja-JP" altLang="en-US" dirty="0" smtClean="0"/>
              <a:t>保護者　</a:t>
            </a:r>
            <a:endParaRPr lang="en-US" altLang="ja-JP" dirty="0" smtClean="0"/>
          </a:p>
          <a:p>
            <a:pPr>
              <a:buNone/>
            </a:pPr>
            <a:r>
              <a:rPr lang="ja-JP" altLang="en-US" dirty="0" smtClean="0"/>
              <a:t>　　に</a:t>
            </a:r>
            <a:r>
              <a:rPr lang="ja-JP" altLang="en-US" dirty="0"/>
              <a:t>説明し、家庭での口腔清掃、かかりつけ歯科医による継続的な管理、</a:t>
            </a:r>
            <a:r>
              <a:rPr lang="ja-JP" altLang="en-US" dirty="0" smtClean="0"/>
              <a:t>フッ化　</a:t>
            </a:r>
            <a:endParaRPr lang="en-US" altLang="ja-JP" dirty="0" smtClean="0"/>
          </a:p>
          <a:p>
            <a:pPr>
              <a:buNone/>
            </a:pPr>
            <a:r>
              <a:rPr lang="ja-JP" altLang="en-US" dirty="0" smtClean="0"/>
              <a:t>　　物</a:t>
            </a:r>
            <a:r>
              <a:rPr lang="ja-JP" altLang="en-US" dirty="0"/>
              <a:t>の応用など予防処置を図ることが重要となります。</a:t>
            </a:r>
            <a:endParaRPr lang="en-US" altLang="ja-JP" dirty="0"/>
          </a:p>
          <a:p>
            <a:pPr>
              <a:buNone/>
            </a:pPr>
            <a:endParaRPr lang="en-US" altLang="ja-JP" dirty="0"/>
          </a:p>
          <a:p>
            <a:pPr>
              <a:buNone/>
            </a:pPr>
            <a:r>
              <a:rPr lang="ja-JP" altLang="en-US" dirty="0"/>
              <a:t>ポイント</a:t>
            </a:r>
            <a:r>
              <a:rPr lang="en-US" altLang="ja-JP" dirty="0"/>
              <a:t/>
            </a:r>
            <a:br>
              <a:rPr lang="en-US" altLang="ja-JP" dirty="0"/>
            </a:br>
            <a:r>
              <a:rPr lang="ja-JP" altLang="en-US" dirty="0"/>
              <a:t>　　</a:t>
            </a:r>
            <a:r>
              <a:rPr lang="ja-JP" altLang="en-US" dirty="0" err="1"/>
              <a:t>う蝕</a:t>
            </a:r>
            <a:r>
              <a:rPr lang="ja-JP" altLang="en-US" dirty="0"/>
              <a:t>多発傾向者の場合は、より積極的な予防管理が必要となるため、担当歯科　</a:t>
            </a:r>
            <a:endParaRPr lang="en-US" altLang="ja-JP" dirty="0"/>
          </a:p>
          <a:p>
            <a:pPr>
              <a:buNone/>
            </a:pPr>
            <a:r>
              <a:rPr lang="ja-JP" altLang="en-US" dirty="0"/>
              <a:t>　医師所見欄にその旨を記載し、かかりつけ歯科医への受診を勧めます。</a:t>
            </a:r>
            <a:r>
              <a:rPr lang="en-US" altLang="ja-JP" dirty="0"/>
              <a:t/>
            </a:r>
            <a:br>
              <a:rPr lang="en-US" altLang="ja-JP" dirty="0"/>
            </a:br>
            <a:r>
              <a:rPr lang="ja-JP" altLang="en-US" dirty="0"/>
              <a:t>　　保護者に対しては、歯が萌出して２～３年間に最もう蝕になりやすいこと、予防</a:t>
            </a:r>
            <a:endParaRPr lang="en-US" altLang="ja-JP" dirty="0"/>
          </a:p>
          <a:p>
            <a:pPr>
              <a:buNone/>
            </a:pPr>
            <a:r>
              <a:rPr lang="ja-JP" altLang="en-US" dirty="0"/>
              <a:t>　上重要な時期であることなどを保健指導することをお勧めします。</a:t>
            </a:r>
            <a:r>
              <a:rPr lang="en-US" altLang="ja-JP" dirty="0"/>
              <a:t/>
            </a:r>
            <a:br>
              <a:rPr lang="en-US" altLang="ja-JP" dirty="0"/>
            </a:br>
            <a:endParaRPr lang="en-US" altLang="ja-JP"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13</a:t>
            </a:fld>
            <a:endParaRPr kumimoji="1" lang="ja-JP" altLang="en-US"/>
          </a:p>
        </p:txBody>
      </p:sp>
    </p:spTree>
    <p:extLst>
      <p:ext uri="{BB962C8B-B14F-4D97-AF65-F5344CB8AC3E}">
        <p14:creationId xmlns:p14="http://schemas.microsoft.com/office/powerpoint/2010/main" val="184694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（３）乳歯</a:t>
            </a:r>
            <a:r>
              <a:rPr lang="ja-JP" altLang="en-US" dirty="0" err="1"/>
              <a:t>う</a:t>
            </a:r>
            <a:r>
              <a:rPr lang="ja-JP" altLang="en-US" dirty="0"/>
              <a:t>歯</a:t>
            </a:r>
            <a:endParaRPr lang="en-US" altLang="ja-JP" dirty="0"/>
          </a:p>
          <a:p>
            <a:pPr>
              <a:buNone/>
            </a:pPr>
            <a:r>
              <a:rPr lang="ja-JP" altLang="en-US" dirty="0"/>
              <a:t>　　　乳臼歯が後続永久歯と交換する時期は１０～１１歳であり、この時期まで乳歯</a:t>
            </a:r>
            <a:endParaRPr lang="en-US" altLang="ja-JP" dirty="0"/>
          </a:p>
          <a:p>
            <a:pPr>
              <a:buNone/>
            </a:pPr>
            <a:r>
              <a:rPr lang="ja-JP" altLang="en-US" dirty="0"/>
              <a:t>　　は健全に機能する必要があります。</a:t>
            </a:r>
            <a:endParaRPr lang="en-US" altLang="ja-JP" dirty="0"/>
          </a:p>
          <a:p>
            <a:pPr>
              <a:buNone/>
            </a:pPr>
            <a:r>
              <a:rPr lang="ja-JP" altLang="en-US" dirty="0"/>
              <a:t>　　　平成２８年度・３歳児一人平均</a:t>
            </a:r>
            <a:r>
              <a:rPr lang="ja-JP" altLang="en-US" dirty="0" err="1"/>
              <a:t>う</a:t>
            </a:r>
            <a:r>
              <a:rPr lang="ja-JP" altLang="en-US" dirty="0"/>
              <a:t>歯数は１</a:t>
            </a:r>
            <a:r>
              <a:rPr lang="en-US" altLang="ja-JP" dirty="0"/>
              <a:t>.</a:t>
            </a:r>
            <a:r>
              <a:rPr lang="ja-JP" altLang="en-US" dirty="0"/>
              <a:t>０本、就学時の５歳児では１</a:t>
            </a:r>
            <a:r>
              <a:rPr lang="en-US" altLang="ja-JP" dirty="0"/>
              <a:t>.</a:t>
            </a:r>
            <a:r>
              <a:rPr lang="ja-JP" altLang="en-US" dirty="0"/>
              <a:t>７本に</a:t>
            </a:r>
            <a:endParaRPr lang="en-US" altLang="ja-JP" dirty="0"/>
          </a:p>
          <a:p>
            <a:pPr>
              <a:buNone/>
            </a:pPr>
            <a:r>
              <a:rPr lang="ja-JP" altLang="en-US" dirty="0"/>
              <a:t>　　増加し、一部の幼児には多数の</a:t>
            </a:r>
            <a:r>
              <a:rPr lang="ja-JP" altLang="en-US" dirty="0" err="1"/>
              <a:t>う</a:t>
            </a:r>
            <a:r>
              <a:rPr lang="ja-JP" altLang="en-US" dirty="0"/>
              <a:t>歯が見られる傾向にあります。</a:t>
            </a:r>
            <a:endParaRPr lang="en-US" altLang="ja-JP" dirty="0"/>
          </a:p>
          <a:p>
            <a:pPr>
              <a:buNone/>
            </a:pPr>
            <a:r>
              <a:rPr lang="ja-JP" altLang="en-US" dirty="0"/>
              <a:t>　　　う歯を持つ者の割合は、３歳児で８</a:t>
            </a:r>
            <a:r>
              <a:rPr lang="en-US" altLang="ja-JP" dirty="0"/>
              <a:t>.</a:t>
            </a:r>
            <a:r>
              <a:rPr lang="ja-JP" altLang="en-US" dirty="0"/>
              <a:t>６％、５歳児で３９</a:t>
            </a:r>
            <a:r>
              <a:rPr lang="en-US" altLang="ja-JP" dirty="0"/>
              <a:t>.</a:t>
            </a:r>
            <a:r>
              <a:rPr lang="ja-JP" altLang="en-US" dirty="0"/>
              <a:t>０％に増加しています。</a:t>
            </a:r>
            <a:endParaRPr lang="en-US" altLang="ja-JP" dirty="0"/>
          </a:p>
          <a:p>
            <a:pPr>
              <a:buNone/>
            </a:pPr>
            <a:r>
              <a:rPr lang="ja-JP" altLang="en-US" dirty="0"/>
              <a:t>（４）第一大臼歯の形成不全</a:t>
            </a:r>
            <a:endParaRPr lang="en-US" altLang="ja-JP" dirty="0"/>
          </a:p>
          <a:p>
            <a:pPr>
              <a:buNone/>
            </a:pPr>
            <a:r>
              <a:rPr lang="ja-JP" altLang="en-US" dirty="0"/>
              <a:t>　　　萌出直後の第一大臼歯において、まれに歯冠部のエナメル質形成不全を</a:t>
            </a:r>
            <a:r>
              <a:rPr lang="ja-JP" altLang="en-US" dirty="0" err="1"/>
              <a:t>起こ</a:t>
            </a:r>
            <a:endParaRPr lang="en-US" altLang="ja-JP" dirty="0"/>
          </a:p>
          <a:p>
            <a:pPr>
              <a:buNone/>
            </a:pPr>
            <a:r>
              <a:rPr lang="ja-JP" altLang="en-US" dirty="0"/>
              <a:t>　　し、象牙質が露出して茶褐色に変色していることがあります。</a:t>
            </a:r>
            <a:endParaRPr lang="en-US" altLang="ja-JP" dirty="0"/>
          </a:p>
          <a:p>
            <a:pPr>
              <a:buNone/>
            </a:pPr>
            <a:r>
              <a:rPr lang="ja-JP" altLang="en-US" dirty="0"/>
              <a:t>　　　歯の形態異常等により、食物や歯垢が停滞し</a:t>
            </a:r>
            <a:r>
              <a:rPr lang="ja-JP" altLang="en-US" dirty="0" err="1"/>
              <a:t>う</a:t>
            </a:r>
            <a:r>
              <a:rPr lang="ja-JP" altLang="en-US" dirty="0"/>
              <a:t>歯になりやすく、咀嚼能率にも</a:t>
            </a:r>
            <a:endParaRPr lang="en-US" altLang="ja-JP" dirty="0"/>
          </a:p>
          <a:p>
            <a:pPr>
              <a:buNone/>
            </a:pPr>
            <a:r>
              <a:rPr lang="ja-JP" altLang="en-US" dirty="0"/>
              <a:t>　　影響がしてくるので、かかりつけ歯科医の受診を勧めます。</a:t>
            </a:r>
            <a:endParaRPr lang="en-US" altLang="ja-JP" dirty="0"/>
          </a:p>
          <a:p>
            <a:endParaRPr lang="en-US" altLang="ja-JP" dirty="0" smtClean="0"/>
          </a:p>
          <a:p>
            <a:r>
              <a:rPr lang="ja-JP" altLang="en-US" dirty="0" smtClean="0"/>
              <a:t>ポイント</a:t>
            </a:r>
            <a:r>
              <a:rPr lang="en-US" altLang="ja-JP" dirty="0"/>
              <a:t/>
            </a:r>
            <a:br>
              <a:rPr lang="en-US" altLang="ja-JP" dirty="0"/>
            </a:br>
            <a:r>
              <a:rPr lang="ja-JP" altLang="en-US" dirty="0"/>
              <a:t>　　就学時の健康診断では、乳歯の未処置歯についても検査し、</a:t>
            </a:r>
            <a:r>
              <a:rPr lang="ja-JP" altLang="en-US" dirty="0" err="1"/>
              <a:t>う蝕が</a:t>
            </a:r>
            <a:r>
              <a:rPr lang="ja-JP" altLang="en-US" dirty="0"/>
              <a:t>進んでいる　</a:t>
            </a:r>
            <a:r>
              <a:rPr lang="en-US" altLang="ja-JP" dirty="0"/>
              <a:t/>
            </a:r>
            <a:br>
              <a:rPr lang="en-US" altLang="ja-JP" dirty="0"/>
            </a:br>
            <a:r>
              <a:rPr lang="ja-JP" altLang="en-US" dirty="0"/>
              <a:t>　　場合は就学前の早い段階で治療を受けておくよう保護者に勧告すべきです。</a:t>
            </a:r>
            <a:r>
              <a:rPr lang="en-US" altLang="ja-JP" dirty="0"/>
              <a:t/>
            </a:r>
            <a:br>
              <a:rPr lang="en-US" altLang="ja-JP" dirty="0"/>
            </a:br>
            <a:r>
              <a:rPr lang="ja-JP" altLang="en-US" dirty="0"/>
              <a:t>　　就学した児童が、歯痛で学習活動に支障が生じないようにすることが肝要です。</a:t>
            </a:r>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14</a:t>
            </a:fld>
            <a:endParaRPr kumimoji="1" lang="ja-JP" altLang="en-US"/>
          </a:p>
        </p:txBody>
      </p:sp>
    </p:spTree>
    <p:extLst>
      <p:ext uri="{BB962C8B-B14F-4D97-AF65-F5344CB8AC3E}">
        <p14:creationId xmlns:p14="http://schemas.microsoft.com/office/powerpoint/2010/main" val="170065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２．歯列不正・咬合異常</a:t>
            </a:r>
            <a:endParaRPr lang="en-US" altLang="ja-JP" dirty="0"/>
          </a:p>
          <a:p>
            <a:pPr>
              <a:buNone/>
            </a:pPr>
            <a:r>
              <a:rPr lang="ja-JP" altLang="en-US" dirty="0"/>
              <a:t>（１）歯列不正・咬合異常の検査の目的</a:t>
            </a:r>
            <a:endParaRPr lang="en-US" altLang="ja-JP" dirty="0"/>
          </a:p>
          <a:p>
            <a:pPr>
              <a:buNone/>
            </a:pPr>
            <a:r>
              <a:rPr lang="ja-JP" altLang="en-US" dirty="0"/>
              <a:t>　　　乳歯列期から歯列不正・咬合異常の状態にある幼児もみられますが、就学時</a:t>
            </a:r>
            <a:endParaRPr lang="en-US" altLang="ja-JP" dirty="0"/>
          </a:p>
          <a:p>
            <a:pPr>
              <a:buNone/>
            </a:pPr>
            <a:r>
              <a:rPr lang="ja-JP" altLang="en-US" dirty="0"/>
              <a:t>　　の健康診断時は前歯の交換時期であり、種々の不正・異常が発生しやすい時</a:t>
            </a:r>
            <a:endParaRPr lang="en-US" altLang="ja-JP" dirty="0"/>
          </a:p>
          <a:p>
            <a:pPr>
              <a:buNone/>
            </a:pPr>
            <a:r>
              <a:rPr lang="ja-JP" altLang="en-US" dirty="0"/>
              <a:t>　　期です。</a:t>
            </a:r>
            <a:endParaRPr lang="en-US" altLang="ja-JP" dirty="0"/>
          </a:p>
          <a:p>
            <a:pPr>
              <a:buNone/>
            </a:pPr>
            <a:r>
              <a:rPr lang="ja-JP" altLang="en-US" dirty="0"/>
              <a:t>　　　就学時の健康診断で検査・検出の対象になる歯列不正・咬合異常は、就学し</a:t>
            </a:r>
            <a:endParaRPr lang="en-US" altLang="ja-JP" dirty="0"/>
          </a:p>
          <a:p>
            <a:pPr>
              <a:buNone/>
            </a:pPr>
            <a:r>
              <a:rPr lang="ja-JP" altLang="en-US" dirty="0"/>
              <a:t>　　た児童が、学習活動あるいは給食などの学校生活を過ごすにあたり、発音・発</a:t>
            </a:r>
            <a:endParaRPr lang="en-US" altLang="ja-JP" dirty="0"/>
          </a:p>
          <a:p>
            <a:pPr>
              <a:buNone/>
            </a:pPr>
            <a:r>
              <a:rPr lang="ja-JP" altLang="en-US" dirty="0"/>
              <a:t>　　語、摂食などの口腔機能上の障害になるようなものを検出します。</a:t>
            </a:r>
            <a:endParaRPr lang="en-US" altLang="ja-JP" dirty="0"/>
          </a:p>
          <a:p>
            <a:pPr>
              <a:buNone/>
            </a:pPr>
            <a:r>
              <a:rPr lang="ja-JP" altLang="en-US" dirty="0"/>
              <a:t>（２）要注意乳歯</a:t>
            </a:r>
            <a:endParaRPr lang="en-US" altLang="ja-JP" dirty="0"/>
          </a:p>
          <a:p>
            <a:pPr>
              <a:buNone/>
            </a:pPr>
            <a:r>
              <a:rPr lang="ja-JP" altLang="en-US" dirty="0"/>
              <a:t>　　　歯の交換期に乳歯が</a:t>
            </a:r>
            <a:r>
              <a:rPr lang="ja-JP" altLang="en-US" dirty="0" err="1"/>
              <a:t>う蝕</a:t>
            </a:r>
            <a:r>
              <a:rPr lang="ja-JP" altLang="en-US" dirty="0"/>
              <a:t>等の理由で脱落せず残っていると、後続永久歯が正</a:t>
            </a:r>
            <a:endParaRPr lang="en-US" altLang="ja-JP" dirty="0"/>
          </a:p>
          <a:p>
            <a:pPr>
              <a:buNone/>
            </a:pPr>
            <a:r>
              <a:rPr lang="ja-JP" altLang="en-US" dirty="0"/>
              <a:t>　　しい位置に萌出することができず、歯列不正の原因になることがあります。</a:t>
            </a:r>
            <a:endParaRPr lang="en-US" altLang="ja-JP" dirty="0"/>
          </a:p>
          <a:p>
            <a:pPr>
              <a:buNone/>
            </a:pPr>
            <a:r>
              <a:rPr lang="ja-JP" altLang="en-US" dirty="0"/>
              <a:t>　　　このような注意すべき乳歯は早期に抜歯する必要があるので、かかりつけ歯</a:t>
            </a:r>
            <a:endParaRPr lang="en-US" altLang="ja-JP" dirty="0"/>
          </a:p>
          <a:p>
            <a:pPr>
              <a:buNone/>
            </a:pPr>
            <a:r>
              <a:rPr lang="ja-JP" altLang="en-US" dirty="0"/>
              <a:t>　　科医による精密検査を受けるよう勧めます。</a:t>
            </a:r>
            <a:endParaRPr lang="en-US" altLang="ja-JP" dirty="0"/>
          </a:p>
          <a:p>
            <a:pPr>
              <a:buNone/>
            </a:pPr>
            <a:r>
              <a:rPr lang="ja-JP" altLang="en-US" dirty="0"/>
              <a:t>（３）口臭</a:t>
            </a:r>
            <a:endParaRPr lang="en-US" altLang="ja-JP" dirty="0"/>
          </a:p>
          <a:p>
            <a:pPr>
              <a:buNone/>
            </a:pPr>
            <a:r>
              <a:rPr lang="ja-JP" altLang="en-US" dirty="0"/>
              <a:t>　　　幼児の歯列不正・咬合異常では、食物の停滞、歯垢沈着等で口腔内環境が</a:t>
            </a:r>
            <a:endParaRPr lang="en-US" altLang="ja-JP" dirty="0"/>
          </a:p>
          <a:p>
            <a:pPr>
              <a:buNone/>
            </a:pPr>
            <a:r>
              <a:rPr lang="ja-JP" altLang="en-US" dirty="0"/>
              <a:t>　　悪化し、</a:t>
            </a:r>
            <a:r>
              <a:rPr lang="ja-JP" altLang="en-US" dirty="0" err="1"/>
              <a:t>う蝕や</a:t>
            </a:r>
            <a:r>
              <a:rPr lang="ja-JP" altLang="en-US" dirty="0"/>
              <a:t>歯肉炎を誘発し口臭の原因にもなるので、家庭での口腔清掃、</a:t>
            </a:r>
            <a:endParaRPr lang="en-US" altLang="ja-JP" dirty="0"/>
          </a:p>
          <a:p>
            <a:pPr>
              <a:buNone/>
            </a:pPr>
            <a:r>
              <a:rPr lang="ja-JP" altLang="en-US" dirty="0"/>
              <a:t>　　食生活などの注意や管理を保護者に指導することが大切となります。　　　</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15</a:t>
            </a:fld>
            <a:endParaRPr kumimoji="1" lang="ja-JP" altLang="en-US"/>
          </a:p>
        </p:txBody>
      </p:sp>
    </p:spTree>
    <p:extLst>
      <p:ext uri="{BB962C8B-B14F-4D97-AF65-F5344CB8AC3E}">
        <p14:creationId xmlns:p14="http://schemas.microsoft.com/office/powerpoint/2010/main" val="227612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３．口腔の軟組織、その他の疾患及び異常</a:t>
            </a:r>
            <a:endParaRPr lang="en-US" altLang="ja-JP" dirty="0"/>
          </a:p>
          <a:p>
            <a:pPr>
              <a:buNone/>
            </a:pPr>
            <a:r>
              <a:rPr lang="ja-JP" altLang="en-US" dirty="0"/>
              <a:t>（１）歯周疾患</a:t>
            </a:r>
            <a:endParaRPr lang="en-US" altLang="ja-JP" dirty="0"/>
          </a:p>
          <a:p>
            <a:pPr>
              <a:buNone/>
            </a:pPr>
            <a:r>
              <a:rPr lang="ja-JP" altLang="en-US" dirty="0"/>
              <a:t>　　　就学時の健康診断時に、不潔性の軽度な歯肉炎を（歯周疾患要観察者ＧＯ）</a:t>
            </a:r>
            <a:endParaRPr lang="en-US" altLang="ja-JP" dirty="0"/>
          </a:p>
          <a:p>
            <a:pPr>
              <a:buNone/>
            </a:pPr>
            <a:r>
              <a:rPr lang="ja-JP" altLang="en-US" dirty="0"/>
              <a:t>　　が見られることがありますが、ＧＯの検出は行いません。これは、学校管理下で</a:t>
            </a:r>
            <a:endParaRPr lang="en-US" altLang="ja-JP" dirty="0"/>
          </a:p>
          <a:p>
            <a:pPr>
              <a:buNone/>
            </a:pPr>
            <a:r>
              <a:rPr lang="ja-JP" altLang="en-US" dirty="0"/>
              <a:t>　　の保健指導が未就学であることで実施が不可能なためです。</a:t>
            </a:r>
            <a:endParaRPr lang="en-US" altLang="ja-JP" dirty="0"/>
          </a:p>
          <a:p>
            <a:pPr>
              <a:buNone/>
            </a:pPr>
            <a:r>
              <a:rPr lang="ja-JP" altLang="en-US" dirty="0"/>
              <a:t>（２）舌小帯付着位置の異常</a:t>
            </a:r>
            <a:endParaRPr lang="en-US" altLang="ja-JP" dirty="0"/>
          </a:p>
          <a:p>
            <a:pPr>
              <a:buNone/>
            </a:pPr>
            <a:r>
              <a:rPr lang="ja-JP" altLang="en-US" dirty="0"/>
              <a:t>　　　短舌症、舌硬直症などと呼ばれ、症状として舌を突出させると舌先端がハート</a:t>
            </a:r>
            <a:endParaRPr lang="en-US" altLang="ja-JP" dirty="0"/>
          </a:p>
          <a:p>
            <a:pPr>
              <a:buNone/>
            </a:pPr>
            <a:r>
              <a:rPr lang="ja-JP" altLang="en-US" dirty="0"/>
              <a:t>　　型にくびれ、舌が上顎歯頚付近を触れることができないことがあり、ときに発音・</a:t>
            </a:r>
            <a:endParaRPr lang="en-US" altLang="ja-JP" dirty="0"/>
          </a:p>
          <a:p>
            <a:pPr>
              <a:buNone/>
            </a:pPr>
            <a:r>
              <a:rPr lang="ja-JP" altLang="en-US" dirty="0"/>
              <a:t>　　発語などに影響を及ぼすことがありますので、精密検査を受けるよう勧めます。</a:t>
            </a:r>
            <a:endParaRPr lang="en-US" altLang="ja-JP" dirty="0"/>
          </a:p>
          <a:p>
            <a:pPr>
              <a:buNone/>
            </a:pPr>
            <a:r>
              <a:rPr lang="ja-JP" altLang="en-US" dirty="0"/>
              <a:t>（３）その他</a:t>
            </a:r>
            <a:endParaRPr lang="en-US" altLang="ja-JP" dirty="0"/>
          </a:p>
          <a:p>
            <a:pPr>
              <a:buNone/>
            </a:pPr>
            <a:r>
              <a:rPr lang="ja-JP" altLang="en-US" dirty="0"/>
              <a:t>　　　唇裂口蓋裂の幼児は、その症状や治療状況により口腔機能に大きく影響を及</a:t>
            </a:r>
            <a:endParaRPr lang="en-US" altLang="ja-JP" dirty="0"/>
          </a:p>
          <a:p>
            <a:pPr>
              <a:buNone/>
            </a:pPr>
            <a:r>
              <a:rPr lang="ja-JP" altLang="en-US" dirty="0"/>
              <a:t>　　ぼしますので、ときにチームによる専門家の精密な検査が必要なことがあります。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16</a:t>
            </a:fld>
            <a:endParaRPr kumimoji="1" lang="ja-JP" altLang="en-US"/>
          </a:p>
        </p:txBody>
      </p:sp>
    </p:spTree>
    <p:extLst>
      <p:ext uri="{BB962C8B-B14F-4D97-AF65-F5344CB8AC3E}">
        <p14:creationId xmlns:p14="http://schemas.microsoft.com/office/powerpoint/2010/main" val="1656754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４．子供の虐待と歯科的特徴</a:t>
            </a:r>
            <a:endParaRPr lang="en-US" altLang="ja-JP" dirty="0"/>
          </a:p>
          <a:p>
            <a:pPr>
              <a:buNone/>
            </a:pPr>
            <a:r>
              <a:rPr lang="ja-JP" altLang="en-US" dirty="0"/>
              <a:t>　　歯科的特徴として歯・口腔、顔面の外傷がありますが、保護者が歯科治療を受</a:t>
            </a:r>
            <a:endParaRPr lang="en-US" altLang="ja-JP" dirty="0"/>
          </a:p>
          <a:p>
            <a:pPr>
              <a:buNone/>
            </a:pPr>
            <a:r>
              <a:rPr lang="ja-JP" altLang="en-US" dirty="0"/>
              <a:t>　けさせず多数の</a:t>
            </a:r>
            <a:r>
              <a:rPr lang="ja-JP" altLang="en-US" dirty="0" err="1"/>
              <a:t>う蝕や</a:t>
            </a:r>
            <a:r>
              <a:rPr lang="ja-JP" altLang="en-US" dirty="0"/>
              <a:t>歯肉膿瘍などが放置されているネグレクト（育児放棄）を発</a:t>
            </a:r>
            <a:endParaRPr lang="en-US" altLang="ja-JP" dirty="0"/>
          </a:p>
          <a:p>
            <a:pPr>
              <a:buNone/>
            </a:pPr>
            <a:r>
              <a:rPr lang="ja-JP" altLang="en-US" dirty="0"/>
              <a:t>　見することがあります。</a:t>
            </a:r>
            <a:endParaRPr lang="en-US" altLang="ja-JP" dirty="0"/>
          </a:p>
          <a:p>
            <a:pPr>
              <a:buNone/>
            </a:pPr>
            <a:endParaRPr lang="en-US" altLang="ja-JP" dirty="0"/>
          </a:p>
          <a:p>
            <a:pPr>
              <a:buNone/>
            </a:pPr>
            <a:r>
              <a:rPr lang="ja-JP" altLang="en-US" dirty="0"/>
              <a:t>（１）顔面、口腔の身体的虐待の所見</a:t>
            </a:r>
            <a:endParaRPr lang="en-US" altLang="ja-JP" dirty="0"/>
          </a:p>
          <a:p>
            <a:pPr>
              <a:buNone/>
            </a:pPr>
            <a:r>
              <a:rPr lang="ja-JP" altLang="en-US" dirty="0"/>
              <a:t>　　　虐待による顔面、口腔の創傷の見方は、全身的な虐待の所見と同様、偶発的</a:t>
            </a:r>
            <a:endParaRPr lang="en-US" altLang="ja-JP" dirty="0"/>
          </a:p>
          <a:p>
            <a:pPr>
              <a:buNone/>
            </a:pPr>
            <a:r>
              <a:rPr lang="ja-JP" altLang="en-US" dirty="0"/>
              <a:t>　　損傷であるのか故意による損傷であるのかを判断することが、特に重要となり</a:t>
            </a:r>
            <a:endParaRPr lang="en-US" altLang="ja-JP" dirty="0"/>
          </a:p>
          <a:p>
            <a:pPr>
              <a:buNone/>
            </a:pPr>
            <a:r>
              <a:rPr lang="ja-JP" altLang="en-US" dirty="0"/>
              <a:t>　　ます。</a:t>
            </a:r>
            <a:endParaRPr lang="en-US" altLang="ja-JP" dirty="0"/>
          </a:p>
          <a:p>
            <a:pPr>
              <a:buNone/>
            </a:pPr>
            <a:r>
              <a:rPr lang="ja-JP" altLang="en-US" dirty="0"/>
              <a:t>　　▲顔面の損傷：網膜出血、鼻骨骨折、咬傷など</a:t>
            </a:r>
            <a:endParaRPr lang="en-US" altLang="ja-JP" dirty="0"/>
          </a:p>
          <a:p>
            <a:pPr>
              <a:buNone/>
            </a:pPr>
            <a:r>
              <a:rPr lang="ja-JP" altLang="en-US" dirty="0"/>
              <a:t>　　▲口腔の損傷：口唇の腫脹、挫傷、裂傷、口角部の挫傷（猿ぐつわ痕など）</a:t>
            </a:r>
            <a:endParaRPr lang="en-US" altLang="ja-JP" dirty="0"/>
          </a:p>
          <a:p>
            <a:pPr>
              <a:buNone/>
            </a:pPr>
            <a:r>
              <a:rPr lang="ja-JP" altLang="en-US" dirty="0"/>
              <a:t>　　　　　　　　　小帯の裂傷、口蓋粘膜や軟組織の挫傷、歯冠（歯根）破折、動揺歯、</a:t>
            </a:r>
            <a:endParaRPr lang="en-US" altLang="ja-JP" dirty="0"/>
          </a:p>
          <a:p>
            <a:pPr>
              <a:buNone/>
            </a:pPr>
            <a:r>
              <a:rPr lang="ja-JP" altLang="en-US" dirty="0"/>
              <a:t>　　　　　　　　　脱臼歯、顎骨骨折、外傷性顎関節炎、開口障害など</a:t>
            </a:r>
            <a:endParaRPr lang="en-US" altLang="ja-JP" dirty="0"/>
          </a:p>
          <a:p>
            <a:pPr>
              <a:buNone/>
            </a:pPr>
            <a:r>
              <a:rPr lang="ja-JP" altLang="en-US" dirty="0"/>
              <a:t>（２）口腔に現れるネグレクトの所見</a:t>
            </a:r>
            <a:endParaRPr lang="en-US" altLang="ja-JP" dirty="0"/>
          </a:p>
          <a:p>
            <a:pPr>
              <a:buNone/>
            </a:pPr>
            <a:r>
              <a:rPr lang="ja-JP" altLang="en-US" dirty="0"/>
              <a:t>　　　未処置の多発性</a:t>
            </a:r>
            <a:r>
              <a:rPr lang="ja-JP" altLang="en-US" dirty="0" err="1"/>
              <a:t>う蝕、う蝕の</a:t>
            </a:r>
            <a:r>
              <a:rPr lang="ja-JP" altLang="en-US" dirty="0"/>
              <a:t>重症化による顎骨炎、蜂窩織炎、上顎洞炎、重</a:t>
            </a:r>
            <a:endParaRPr lang="en-US" altLang="ja-JP" dirty="0"/>
          </a:p>
          <a:p>
            <a:pPr>
              <a:buNone/>
            </a:pPr>
            <a:r>
              <a:rPr lang="ja-JP" altLang="en-US" dirty="0"/>
              <a:t>　　度の歯肉炎などが挙げられます。</a:t>
            </a:r>
            <a:endParaRPr lang="en-US" altLang="ja-JP" dirty="0"/>
          </a:p>
          <a:p>
            <a:pPr>
              <a:buNone/>
            </a:pPr>
            <a:r>
              <a:rPr lang="ja-JP" altLang="en-US" dirty="0"/>
              <a:t>　　　その他、多量の歯垢付着や口臭なども場合によってはネグレクトを疑う所見と</a:t>
            </a:r>
            <a:endParaRPr lang="en-US" altLang="ja-JP" dirty="0"/>
          </a:p>
          <a:p>
            <a:pPr>
              <a:buNone/>
            </a:pPr>
            <a:r>
              <a:rPr lang="ja-JP" altLang="en-US" dirty="0"/>
              <a:t>　　なります。</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17</a:t>
            </a:fld>
            <a:endParaRPr kumimoji="1" lang="ja-JP" altLang="en-US"/>
          </a:p>
        </p:txBody>
      </p:sp>
    </p:spTree>
    <p:extLst>
      <p:ext uri="{BB962C8B-B14F-4D97-AF65-F5344CB8AC3E}">
        <p14:creationId xmlns:p14="http://schemas.microsoft.com/office/powerpoint/2010/main" val="36323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dirty="0"/>
              <a:t>文部科学省から平成</a:t>
            </a:r>
            <a:r>
              <a:rPr kumimoji="1" lang="en-US" altLang="ja-JP" dirty="0"/>
              <a:t>30</a:t>
            </a:r>
            <a:r>
              <a:rPr kumimoji="1" lang="ja-JP" altLang="en-US" dirty="0"/>
              <a:t>年</a:t>
            </a:r>
            <a:r>
              <a:rPr kumimoji="1" lang="en-US" altLang="ja-JP" dirty="0"/>
              <a:t>7</a:t>
            </a:r>
            <a:r>
              <a:rPr kumimoji="1" lang="ja-JP" altLang="en-US" dirty="0"/>
              <a:t>月</a:t>
            </a:r>
            <a:r>
              <a:rPr kumimoji="1" lang="en-US" altLang="ja-JP" dirty="0"/>
              <a:t>27</a:t>
            </a:r>
            <a:r>
              <a:rPr kumimoji="1" lang="ja-JP" altLang="en-US" dirty="0"/>
              <a:t>日付けで、</a:t>
            </a:r>
            <a:r>
              <a:rPr kumimoji="1" lang="en-US" altLang="ja-JP" dirty="0"/>
              <a:t>『</a:t>
            </a:r>
            <a:r>
              <a:rPr kumimoji="1" lang="ja-JP" altLang="en-US" dirty="0"/>
              <a:t>児童虐待防止対策の強化に向けた緊急総合対策</a:t>
            </a:r>
            <a:r>
              <a:rPr kumimoji="1" lang="en-US" altLang="ja-JP" dirty="0"/>
              <a:t>』</a:t>
            </a:r>
            <a:r>
              <a:rPr lang="ja-JP" altLang="en-US" dirty="0"/>
              <a:t>　</a:t>
            </a:r>
            <a:r>
              <a:rPr kumimoji="1" lang="ja-JP" altLang="en-US" dirty="0"/>
              <a:t>の決定について通知がありました。</a:t>
            </a:r>
            <a:endParaRPr kumimoji="1" lang="en-US" altLang="ja-JP" dirty="0"/>
          </a:p>
          <a:p>
            <a:r>
              <a:rPr kumimoji="1" lang="ja-JP" altLang="en-US" dirty="0"/>
              <a:t>１．背景</a:t>
            </a:r>
            <a:endParaRPr kumimoji="1" lang="en-US" altLang="ja-JP" dirty="0"/>
          </a:p>
          <a:p>
            <a:r>
              <a:rPr kumimoji="1" lang="ja-JP" altLang="en-US" dirty="0"/>
              <a:t>　　</a:t>
            </a:r>
            <a:r>
              <a:rPr kumimoji="1" lang="en-US" altLang="ja-JP" dirty="0"/>
              <a:t>2018</a:t>
            </a:r>
            <a:r>
              <a:rPr kumimoji="1" lang="ja-JP" altLang="en-US" dirty="0"/>
              <a:t>年</a:t>
            </a:r>
            <a:r>
              <a:rPr kumimoji="1" lang="en-US" altLang="ja-JP" dirty="0"/>
              <a:t>3</a:t>
            </a:r>
            <a:r>
              <a:rPr kumimoji="1" lang="ja-JP" altLang="en-US" dirty="0"/>
              <a:t>月に東京都目黒区で発生した５歳（当時）女児が虐待を受けて亡くなった事案を受け、増加する児童虐待に対応するために、厚生労働省をはじめとした関係府省庁等が一丸となって対策を取り組むよう児童虐待防止対策の強化に向けた緊急総合対策が取りまとめられています。</a:t>
            </a:r>
            <a:endParaRPr kumimoji="1" lang="en-US" altLang="ja-JP" dirty="0"/>
          </a:p>
          <a:p>
            <a:r>
              <a:rPr kumimoji="1" lang="ja-JP" altLang="en-US" dirty="0"/>
              <a:t>２．概要</a:t>
            </a:r>
            <a:endParaRPr kumimoji="1" lang="en-US" altLang="ja-JP" dirty="0"/>
          </a:p>
          <a:p>
            <a:r>
              <a:rPr kumimoji="1" lang="ja-JP" altLang="en-US" dirty="0"/>
              <a:t>　　児童虐待の早期発見・早期対応、被害を受けた児童の適切な保護等、学校における適切な対応が図られるよう、以下に掲げる取り組みについて積極的な対応を依頼しています。</a:t>
            </a:r>
            <a:endParaRPr kumimoji="1" lang="en-US" altLang="ja-JP" dirty="0"/>
          </a:p>
          <a:p>
            <a:r>
              <a:rPr kumimoji="1" lang="ja-JP" altLang="en-US" dirty="0"/>
              <a:t>（１）各学校における児童虐待の早期発見に向けた取組及び通告</a:t>
            </a:r>
            <a:endParaRPr kumimoji="1" lang="en-US" altLang="ja-JP" dirty="0"/>
          </a:p>
          <a:p>
            <a:r>
              <a:rPr kumimoji="1" lang="ja-JP" altLang="en-US" dirty="0"/>
              <a:t>　　　　各学校において、幼児児童生徒の心身の状況の把握、スクールソーシャル</a:t>
            </a:r>
            <a:endParaRPr kumimoji="1" lang="en-US" altLang="ja-JP" dirty="0"/>
          </a:p>
          <a:p>
            <a:r>
              <a:rPr lang="ja-JP" altLang="en-US" dirty="0"/>
              <a:t>　　　</a:t>
            </a:r>
            <a:r>
              <a:rPr kumimoji="1" lang="ja-JP" altLang="en-US" dirty="0"/>
              <a:t>ワーカー等による教育相談等を通じて、児童虐待の早期発見に努めること。</a:t>
            </a:r>
            <a:endParaRPr kumimoji="1" lang="en-US" altLang="ja-JP" dirty="0"/>
          </a:p>
          <a:p>
            <a:r>
              <a:rPr lang="ja-JP" altLang="en-US" dirty="0"/>
              <a:t>　　　</a:t>
            </a:r>
            <a:r>
              <a:rPr kumimoji="1" lang="ja-JP" altLang="en-US" dirty="0"/>
              <a:t>また、学校の</a:t>
            </a:r>
            <a:r>
              <a:rPr kumimoji="1" lang="ja-JP" altLang="en-US" dirty="0">
                <a:solidFill>
                  <a:schemeClr val="tx1"/>
                </a:solidFill>
              </a:rPr>
              <a:t>就学時の健康診断実施の際に、「虐待リスクのチェックリスト」を</a:t>
            </a:r>
            <a:endParaRPr kumimoji="1" lang="en-US" altLang="ja-JP" dirty="0">
              <a:solidFill>
                <a:schemeClr val="tx1"/>
              </a:solidFill>
            </a:endParaRPr>
          </a:p>
          <a:p>
            <a:r>
              <a:rPr lang="ja-JP" altLang="en-US" dirty="0"/>
              <a:t>　　　</a:t>
            </a:r>
            <a:r>
              <a:rPr kumimoji="1" lang="ja-JP" altLang="en-US" dirty="0">
                <a:solidFill>
                  <a:schemeClr val="tx1"/>
                </a:solidFill>
              </a:rPr>
              <a:t>活用すること等により、虐待を受けたと思われる幼児児童生徒を把握した場合</a:t>
            </a:r>
            <a:endParaRPr kumimoji="1" lang="en-US" altLang="ja-JP" dirty="0">
              <a:solidFill>
                <a:schemeClr val="tx1"/>
              </a:solidFill>
            </a:endParaRPr>
          </a:p>
          <a:p>
            <a:r>
              <a:rPr lang="ja-JP" altLang="en-US" dirty="0"/>
              <a:t>　　　</a:t>
            </a:r>
            <a:r>
              <a:rPr kumimoji="1" lang="ja-JP" altLang="en-US" dirty="0">
                <a:solidFill>
                  <a:schemeClr val="tx1"/>
                </a:solidFill>
              </a:rPr>
              <a:t>には、市町村、児童相談所等に情報提供を行うものとしています。</a:t>
            </a:r>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18</a:t>
            </a:fld>
            <a:endParaRPr kumimoji="1" lang="ja-JP" altLang="en-US"/>
          </a:p>
        </p:txBody>
      </p:sp>
    </p:spTree>
    <p:extLst>
      <p:ext uri="{BB962C8B-B14F-4D97-AF65-F5344CB8AC3E}">
        <p14:creationId xmlns:p14="http://schemas.microsoft.com/office/powerpoint/2010/main" val="307976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dirty="0"/>
              <a:t>（２）関係強化との連携強化のための情報共有</a:t>
            </a:r>
            <a:endParaRPr kumimoji="1" lang="en-US" altLang="ja-JP" sz="1200" dirty="0"/>
          </a:p>
          <a:p>
            <a:r>
              <a:rPr kumimoji="1" lang="ja-JP" altLang="en-US" sz="1200" dirty="0"/>
              <a:t>　　　　教育委員会等又は学校において、児童虐待防止に係る関係機関との一層</a:t>
            </a:r>
            <a:endParaRPr kumimoji="1" lang="en-US" altLang="ja-JP" sz="1200" dirty="0"/>
          </a:p>
          <a:p>
            <a:r>
              <a:rPr lang="ja-JP" altLang="en-US" dirty="0"/>
              <a:t>　　　　</a:t>
            </a:r>
            <a:r>
              <a:rPr kumimoji="1" lang="ja-JP" altLang="en-US" sz="1200" dirty="0"/>
              <a:t>の連携・協力の強化に向けて、</a:t>
            </a:r>
            <a:r>
              <a:rPr kumimoji="1" lang="ja-JP" altLang="en-US" sz="1200" dirty="0">
                <a:solidFill>
                  <a:schemeClr val="tx1"/>
                </a:solidFill>
              </a:rPr>
              <a:t>市町村、児童相談所等の担当者との間で児</a:t>
            </a:r>
            <a:endParaRPr kumimoji="1" lang="en-US" altLang="ja-JP" sz="1200" dirty="0">
              <a:solidFill>
                <a:schemeClr val="tx1"/>
              </a:solidFill>
            </a:endParaRPr>
          </a:p>
          <a:p>
            <a:r>
              <a:rPr lang="ja-JP" altLang="en-US" dirty="0"/>
              <a:t>　　　　</a:t>
            </a:r>
            <a:r>
              <a:rPr kumimoji="1" lang="ja-JP" altLang="en-US" sz="1200" dirty="0">
                <a:solidFill>
                  <a:schemeClr val="tx1"/>
                </a:solidFill>
              </a:rPr>
              <a:t>童虐待の通告、情報提供、緊急時の対応等について、通告時の連絡先、提</a:t>
            </a:r>
            <a:endParaRPr kumimoji="1" lang="en-US" altLang="ja-JP" sz="1200" dirty="0">
              <a:solidFill>
                <a:schemeClr val="tx1"/>
              </a:solidFill>
            </a:endParaRPr>
          </a:p>
          <a:p>
            <a:r>
              <a:rPr lang="ja-JP" altLang="en-US" dirty="0"/>
              <a:t>　　　　</a:t>
            </a:r>
            <a:r>
              <a:rPr kumimoji="1" lang="ja-JP" altLang="en-US" sz="1200" dirty="0">
                <a:solidFill>
                  <a:schemeClr val="tx1"/>
                </a:solidFill>
              </a:rPr>
              <a:t>供する情報の内容及び対応の手順を確認することが大切です。</a:t>
            </a:r>
            <a:endParaRPr kumimoji="1" lang="en-US" altLang="ja-JP" sz="1200" dirty="0">
              <a:solidFill>
                <a:schemeClr val="tx1"/>
              </a:solidFill>
            </a:endParaRPr>
          </a:p>
          <a:p>
            <a:r>
              <a:rPr kumimoji="1" lang="ja-JP" altLang="en-US" sz="1200" dirty="0">
                <a:solidFill>
                  <a:schemeClr val="tx1"/>
                </a:solidFill>
              </a:rPr>
              <a:t>（３）児童虐待防止に係る研修の実施</a:t>
            </a:r>
            <a:endParaRPr kumimoji="1" lang="en-US" altLang="ja-JP" sz="1200" dirty="0">
              <a:solidFill>
                <a:schemeClr val="tx1"/>
              </a:solidFill>
            </a:endParaRPr>
          </a:p>
          <a:p>
            <a:r>
              <a:rPr kumimoji="1" lang="ja-JP" altLang="en-US" sz="1200" dirty="0">
                <a:solidFill>
                  <a:schemeClr val="tx1"/>
                </a:solidFill>
              </a:rPr>
              <a:t>　　　　教育委員会等又は学校において、虐待を発見するポイントや、発見後の対</a:t>
            </a:r>
            <a:endParaRPr kumimoji="1" lang="en-US" altLang="ja-JP" sz="1200" dirty="0">
              <a:solidFill>
                <a:schemeClr val="tx1"/>
              </a:solidFill>
            </a:endParaRPr>
          </a:p>
          <a:p>
            <a:r>
              <a:rPr lang="ja-JP" altLang="en-US" dirty="0"/>
              <a:t>　　　　</a:t>
            </a:r>
            <a:r>
              <a:rPr kumimoji="1" lang="ja-JP" altLang="en-US" sz="1200" dirty="0">
                <a:solidFill>
                  <a:schemeClr val="tx1"/>
                </a:solidFill>
              </a:rPr>
              <a:t>応の仕方等について教職員の理解を一層促進するため、児童虐待防止に</a:t>
            </a:r>
            <a:endParaRPr kumimoji="1" lang="en-US" altLang="ja-JP" sz="1200" dirty="0">
              <a:solidFill>
                <a:schemeClr val="tx1"/>
              </a:solidFill>
            </a:endParaRPr>
          </a:p>
          <a:p>
            <a:r>
              <a:rPr lang="ja-JP" altLang="en-US" dirty="0"/>
              <a:t>　　　　</a:t>
            </a:r>
            <a:r>
              <a:rPr kumimoji="1" lang="ja-JP" altLang="en-US" sz="1200" dirty="0">
                <a:solidFill>
                  <a:schemeClr val="tx1"/>
                </a:solidFill>
              </a:rPr>
              <a:t>かかる研修を実施することが求められています。</a:t>
            </a:r>
            <a:endParaRPr kumimoji="1" lang="en-US" altLang="ja-JP" sz="1200" dirty="0">
              <a:solidFill>
                <a:schemeClr val="tx1"/>
              </a:solidFill>
            </a:endParaRPr>
          </a:p>
          <a:p>
            <a:r>
              <a:rPr kumimoji="1" lang="ja-JP" altLang="en-US" sz="1200" dirty="0">
                <a:solidFill>
                  <a:schemeClr val="tx1"/>
                </a:solidFill>
              </a:rPr>
              <a:t>（４）啓発資料等の活用</a:t>
            </a:r>
            <a:endParaRPr kumimoji="1" lang="en-US" altLang="ja-JP" sz="1200" dirty="0">
              <a:solidFill>
                <a:schemeClr val="tx1"/>
              </a:solidFill>
            </a:endParaRPr>
          </a:p>
          <a:p>
            <a:r>
              <a:rPr kumimoji="1" lang="ja-JP" altLang="en-US" sz="1200" dirty="0"/>
              <a:t>　　　　体罰に依存しない育児が推進されるよう、教育委員会及び学校において、</a:t>
            </a:r>
            <a:endParaRPr kumimoji="1" lang="en-US" altLang="ja-JP" sz="1200" dirty="0"/>
          </a:p>
          <a:p>
            <a:r>
              <a:rPr lang="ja-JP" altLang="en-US" dirty="0"/>
              <a:t>　　　　</a:t>
            </a:r>
            <a:r>
              <a:rPr kumimoji="1" lang="ja-JP" altLang="en-US" sz="1200" dirty="0"/>
              <a:t>「子供を健やかに育むために～愛の鞭ゼロ作戦～」等の啓発資料の周知・</a:t>
            </a:r>
            <a:endParaRPr kumimoji="1" lang="en-US" altLang="ja-JP" sz="1200" dirty="0"/>
          </a:p>
          <a:p>
            <a:r>
              <a:rPr lang="ja-JP" altLang="en-US" dirty="0"/>
              <a:t>　　　　</a:t>
            </a:r>
            <a:r>
              <a:rPr kumimoji="1" lang="ja-JP" altLang="en-US" sz="1200" dirty="0"/>
              <a:t>活用等に取り組むこととしています。</a:t>
            </a:r>
            <a:endParaRPr kumimoji="1" lang="en-US" altLang="ja-JP" sz="1200" dirty="0"/>
          </a:p>
          <a:p>
            <a:r>
              <a:rPr kumimoji="1" lang="ja-JP" altLang="en-US" sz="1200" dirty="0"/>
              <a:t>（５）乳幼児健診未受診者、未就園児、不就学児等の緊急把握への協力</a:t>
            </a:r>
            <a:endParaRPr kumimoji="1" lang="en-US" altLang="ja-JP" sz="1200" dirty="0"/>
          </a:p>
          <a:p>
            <a:r>
              <a:rPr kumimoji="1" lang="ja-JP" altLang="en-US" sz="1200" dirty="0"/>
              <a:t>　　　　教育委員会においては、児童福祉・母子保健主管部（局）等が厚生労働省</a:t>
            </a:r>
            <a:endParaRPr kumimoji="1" lang="en-US" altLang="ja-JP" sz="1200" dirty="0"/>
          </a:p>
          <a:p>
            <a:r>
              <a:rPr lang="ja-JP" altLang="en-US" dirty="0"/>
              <a:t>　　　　</a:t>
            </a:r>
            <a:r>
              <a:rPr kumimoji="1" lang="ja-JP" altLang="en-US" sz="1200" dirty="0"/>
              <a:t>からの通知に基づき実施する「乳幼児健診未受診者、未就園児、不就学児</a:t>
            </a:r>
            <a:endParaRPr kumimoji="1" lang="en-US" altLang="ja-JP" sz="1200" dirty="0"/>
          </a:p>
          <a:p>
            <a:r>
              <a:rPr lang="ja-JP" altLang="en-US" dirty="0"/>
              <a:t>　　　　</a:t>
            </a:r>
            <a:r>
              <a:rPr kumimoji="1" lang="ja-JP" altLang="en-US" sz="1200" dirty="0"/>
              <a:t>等の緊急把握」に、積極的に協力しなければなりません。</a:t>
            </a:r>
            <a:endParaRPr kumimoji="1" lang="en-US" altLang="ja-JP" sz="1200" dirty="0"/>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19</a:t>
            </a:fld>
            <a:endParaRPr kumimoji="1" lang="ja-JP" altLang="en-US"/>
          </a:p>
        </p:txBody>
      </p:sp>
    </p:spTree>
    <p:extLst>
      <p:ext uri="{BB962C8B-B14F-4D97-AF65-F5344CB8AC3E}">
        <p14:creationId xmlns:p14="http://schemas.microsoft.com/office/powerpoint/2010/main" val="293116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　就学時の健康診断は、市町村の教育委員会が学齢簿を作成し、入学通知を行う就学事務の一環として、就学予定者の心身の状況を把握し、健康上必要な勧告、助言を行うとともに、適正な就学を図るために実施されるものです。</a:t>
            </a:r>
            <a:endParaRPr kumimoji="1" lang="en-US" altLang="ja-JP" dirty="0"/>
          </a:p>
          <a:p>
            <a:r>
              <a:rPr lang="ja-JP" altLang="en-US" dirty="0"/>
              <a:t>　就学時の健康診断の目的は、</a:t>
            </a:r>
            <a:r>
              <a:rPr lang="en-US" altLang="ja-JP" dirty="0"/>
              <a:t>1</a:t>
            </a:r>
            <a:r>
              <a:rPr lang="ja-JP" altLang="en-US" dirty="0"/>
              <a:t>～</a:t>
            </a:r>
            <a:r>
              <a:rPr lang="en-US" altLang="ja-JP" dirty="0"/>
              <a:t>3</a:t>
            </a:r>
            <a:r>
              <a:rPr lang="ja-JP" altLang="en-US" dirty="0"/>
              <a:t>のとおりです。</a:t>
            </a:r>
            <a:r>
              <a:rPr kumimoji="1" lang="ja-JP" altLang="en-US" dirty="0"/>
              <a:t>　</a:t>
            </a:r>
            <a:endParaRPr kumimoji="1" lang="en-US" altLang="ja-JP" dirty="0"/>
          </a:p>
          <a:p>
            <a:endParaRPr lang="en-US" altLang="ja-JP"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2</a:t>
            </a:fld>
            <a:endParaRPr kumimoji="1" lang="ja-JP" altLang="en-US"/>
          </a:p>
        </p:txBody>
      </p:sp>
    </p:spTree>
    <p:extLst>
      <p:ext uri="{BB962C8B-B14F-4D97-AF65-F5344CB8AC3E}">
        <p14:creationId xmlns:p14="http://schemas.microsoft.com/office/powerpoint/2010/main" val="1058496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学校等における児童虐待への対応</a:t>
            </a:r>
          </a:p>
          <a:p>
            <a:r>
              <a:rPr kumimoji="1" lang="ja-JP" altLang="en-US" sz="1200" dirty="0"/>
              <a:t>児童虐待の早期発見（虐待防止法第５条第１項関係）についてです。</a:t>
            </a:r>
            <a:endParaRPr kumimoji="1" lang="en-US" altLang="ja-JP" sz="1200" dirty="0"/>
          </a:p>
          <a:p>
            <a:r>
              <a:rPr kumimoji="1" lang="ja-JP" altLang="en-US" sz="1200" dirty="0"/>
              <a:t>〇学校及び学校の教職員は、児童虐待を発見しやすい立場にあることを自覚し、</a:t>
            </a:r>
            <a:endParaRPr kumimoji="1" lang="en-US" altLang="ja-JP" sz="1200" dirty="0"/>
          </a:p>
          <a:p>
            <a:r>
              <a:rPr lang="ja-JP" altLang="en-US" dirty="0"/>
              <a:t>　</a:t>
            </a:r>
            <a:r>
              <a:rPr kumimoji="1" lang="ja-JP" altLang="en-US" sz="1200" dirty="0"/>
              <a:t>児童虐待の早期発見に努める必要があります。</a:t>
            </a:r>
            <a:endParaRPr kumimoji="1" lang="en-US" altLang="ja-JP" sz="1200" dirty="0"/>
          </a:p>
          <a:p>
            <a:r>
              <a:rPr kumimoji="1" lang="ja-JP" altLang="en-US" sz="1200" dirty="0"/>
              <a:t>　①幼児児童生徒の心身の状況の把握について（学校保健安全法第９条関係）</a:t>
            </a:r>
            <a:endParaRPr kumimoji="1" lang="en-US" altLang="ja-JP" sz="1200" dirty="0"/>
          </a:p>
          <a:p>
            <a:r>
              <a:rPr kumimoji="1" lang="ja-JP" altLang="en-US" sz="1200" dirty="0"/>
              <a:t>　　　児童虐待の早期発見の観点から、幼児児童生徒の心身の健康に関し健康相</a:t>
            </a:r>
            <a:endParaRPr kumimoji="1" lang="en-US" altLang="ja-JP" sz="1200" dirty="0"/>
          </a:p>
          <a:p>
            <a:r>
              <a:rPr lang="ja-JP" altLang="en-US" dirty="0"/>
              <a:t>　　　</a:t>
            </a:r>
            <a:r>
              <a:rPr kumimoji="1" lang="ja-JP" altLang="en-US" sz="1200" dirty="0"/>
              <a:t>談を行うとともに幼児児童生徒の健康状態の日常的な観察により、その心身</a:t>
            </a:r>
            <a:endParaRPr kumimoji="1" lang="en-US" altLang="ja-JP" sz="1200" dirty="0"/>
          </a:p>
          <a:p>
            <a:r>
              <a:rPr lang="ja-JP" altLang="en-US" dirty="0"/>
              <a:t>　　　</a:t>
            </a:r>
            <a:r>
              <a:rPr kumimoji="1" lang="ja-JP" altLang="en-US" sz="1200" dirty="0"/>
              <a:t>の状況を適切に把握しなければなりません。</a:t>
            </a:r>
            <a:endParaRPr kumimoji="1" lang="en-US" altLang="ja-JP" sz="1200" dirty="0"/>
          </a:p>
          <a:p>
            <a:r>
              <a:rPr kumimoji="1" lang="ja-JP" altLang="en-US" sz="1200" dirty="0"/>
              <a:t>　②健康診断について（学校保健安全法第</a:t>
            </a:r>
            <a:r>
              <a:rPr kumimoji="1" lang="en-US" altLang="ja-JP" sz="1200" dirty="0"/>
              <a:t>13</a:t>
            </a:r>
            <a:r>
              <a:rPr kumimoji="1" lang="ja-JP" altLang="en-US" sz="1200" dirty="0"/>
              <a:t>条関係）</a:t>
            </a:r>
            <a:endParaRPr kumimoji="1" lang="en-US" altLang="ja-JP" sz="1200" dirty="0"/>
          </a:p>
          <a:p>
            <a:r>
              <a:rPr kumimoji="1" lang="ja-JP" altLang="en-US" sz="1200" dirty="0"/>
              <a:t>　　　健康診断においては、身体測定、内科検診や歯科検診をはじめとする各種の</a:t>
            </a:r>
            <a:endParaRPr kumimoji="1" lang="en-US" altLang="ja-JP" sz="1200" dirty="0"/>
          </a:p>
          <a:p>
            <a:r>
              <a:rPr lang="ja-JP" altLang="en-US" dirty="0"/>
              <a:t>　　　</a:t>
            </a:r>
            <a:r>
              <a:rPr kumimoji="1" lang="ja-JP" altLang="en-US" sz="1200" dirty="0"/>
              <a:t>検診や検査が行われることから、それらを通して身体的虐待及びネグレクトを</a:t>
            </a:r>
            <a:endParaRPr kumimoji="1" lang="en-US" altLang="ja-JP" sz="1200" dirty="0"/>
          </a:p>
          <a:p>
            <a:r>
              <a:rPr lang="ja-JP" altLang="en-US" dirty="0"/>
              <a:t>　　　</a:t>
            </a:r>
            <a:r>
              <a:rPr kumimoji="1" lang="ja-JP" altLang="en-US" sz="1200" dirty="0"/>
              <a:t>早期に発見しやすい機会であることに留意してください。</a:t>
            </a:r>
          </a:p>
          <a:p>
            <a:r>
              <a:rPr kumimoji="1" lang="ja-JP" altLang="en-US" sz="1200" dirty="0"/>
              <a:t>次に、児童虐待への早期対応（虐待防止法第</a:t>
            </a:r>
            <a:r>
              <a:rPr kumimoji="1" lang="en-US" altLang="ja-JP" sz="1200" dirty="0"/>
              <a:t>6</a:t>
            </a:r>
            <a:r>
              <a:rPr kumimoji="1" lang="ja-JP" altLang="en-US" sz="1200" dirty="0"/>
              <a:t>条第</a:t>
            </a:r>
            <a:r>
              <a:rPr kumimoji="1" lang="en-US" altLang="ja-JP" sz="1200" dirty="0"/>
              <a:t>1</a:t>
            </a:r>
            <a:r>
              <a:rPr kumimoji="1" lang="ja-JP" altLang="en-US" sz="1200" dirty="0"/>
              <a:t>項関係）についてです。</a:t>
            </a:r>
            <a:endParaRPr kumimoji="1" lang="en-US" altLang="ja-JP" sz="1200" dirty="0"/>
          </a:p>
          <a:p>
            <a:r>
              <a:rPr kumimoji="1" lang="ja-JP" altLang="en-US" sz="1200" dirty="0"/>
              <a:t>〇児童虐待を受けたと思われる幼児児童生徒を発見した場合は、速やかにこれを</a:t>
            </a:r>
            <a:endParaRPr kumimoji="1" lang="en-US" altLang="ja-JP" sz="1200" dirty="0"/>
          </a:p>
          <a:p>
            <a:r>
              <a:rPr lang="ja-JP" altLang="en-US" dirty="0"/>
              <a:t>　</a:t>
            </a:r>
            <a:r>
              <a:rPr kumimoji="1" lang="ja-JP" altLang="en-US" sz="1200" dirty="0"/>
              <a:t>市町村、児童相談所等に通告しなければなりません。</a:t>
            </a:r>
            <a:endParaRPr kumimoji="1" lang="en-US" altLang="ja-JP" sz="1200" dirty="0"/>
          </a:p>
          <a:p>
            <a:r>
              <a:rPr kumimoji="1" lang="ja-JP" altLang="en-US" sz="1200" dirty="0"/>
              <a:t>〇厚生労働省から出している「子供虐待対応の手引き」によりますと、虐待の事実</a:t>
            </a:r>
            <a:endParaRPr kumimoji="1" lang="en-US" altLang="ja-JP" sz="1200" dirty="0"/>
          </a:p>
          <a:p>
            <a:r>
              <a:rPr lang="ja-JP" altLang="en-US" dirty="0"/>
              <a:t>　</a:t>
            </a:r>
            <a:r>
              <a:rPr kumimoji="1" lang="ja-JP" altLang="en-US" sz="1200" dirty="0"/>
              <a:t>が必ずしも明らかでなくても、一般の人の目から見れば主観的に児童虐待が疑</a:t>
            </a:r>
            <a:endParaRPr kumimoji="1" lang="en-US" altLang="ja-JP" sz="1200" dirty="0"/>
          </a:p>
          <a:p>
            <a:r>
              <a:rPr lang="ja-JP" altLang="en-US" dirty="0"/>
              <a:t>　</a:t>
            </a:r>
            <a:r>
              <a:rPr kumimoji="1" lang="ja-JP" altLang="en-US" sz="1200" dirty="0"/>
              <a:t>われる場合は通告義務が生じます。</a:t>
            </a:r>
            <a:endParaRPr kumimoji="1" lang="en-US" altLang="ja-JP" sz="1200" dirty="0"/>
          </a:p>
          <a:p>
            <a:r>
              <a:rPr kumimoji="1" lang="ja-JP" altLang="en-US" sz="1200" dirty="0"/>
              <a:t>〇また</a:t>
            </a:r>
            <a:r>
              <a:rPr lang="ja-JP" altLang="en-US" dirty="0"/>
              <a:t>、同「子供虐待対応の手引き」によりますと、法</a:t>
            </a:r>
            <a:r>
              <a:rPr kumimoji="1" lang="ja-JP" altLang="en-US" sz="1200" dirty="0"/>
              <a:t>の趣旨に基づくものであれば、</a:t>
            </a:r>
            <a:endParaRPr kumimoji="1" lang="en-US" altLang="ja-JP" sz="1200" dirty="0"/>
          </a:p>
          <a:p>
            <a:r>
              <a:rPr lang="ja-JP" altLang="en-US" dirty="0"/>
              <a:t>　</a:t>
            </a:r>
            <a:r>
              <a:rPr kumimoji="1" lang="ja-JP" altLang="en-US" sz="1200" dirty="0"/>
              <a:t>その通告が結果として誤りであったとしても、そのことによって刑事上、民事上の</a:t>
            </a:r>
            <a:endParaRPr kumimoji="1" lang="en-US" altLang="ja-JP" sz="1200" dirty="0"/>
          </a:p>
          <a:p>
            <a:r>
              <a:rPr lang="ja-JP" altLang="en-US" dirty="0"/>
              <a:t>　</a:t>
            </a:r>
            <a:r>
              <a:rPr kumimoji="1" lang="ja-JP" altLang="en-US" sz="1200" dirty="0"/>
              <a:t>責任を問われることは基本的に想定されていないとのことです。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D559FB1-60A2-45B7-B8FA-464233D8EF95}" type="slidenum">
              <a:rPr kumimoji="1" lang="ja-JP" altLang="en-US" smtClean="0"/>
              <a:pPr/>
              <a:t>20</a:t>
            </a:fld>
            <a:endParaRPr kumimoji="1" lang="ja-JP" altLang="en-US"/>
          </a:p>
        </p:txBody>
      </p:sp>
    </p:spTree>
    <p:extLst>
      <p:ext uri="{BB962C8B-B14F-4D97-AF65-F5344CB8AC3E}">
        <p14:creationId xmlns:p14="http://schemas.microsoft.com/office/powerpoint/2010/main" val="402426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　このように、学校保健安全法施行令の第２条の就学時の健康診断における検査の項目の中に、６項として「歯及び口腔の疾病及び異常の有無」が記載されています。</a:t>
            </a:r>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3</a:t>
            </a:fld>
            <a:endParaRPr kumimoji="1" lang="ja-JP" altLang="en-US"/>
          </a:p>
        </p:txBody>
      </p:sp>
    </p:spTree>
    <p:extLst>
      <p:ext uri="{BB962C8B-B14F-4D97-AF65-F5344CB8AC3E}">
        <p14:creationId xmlns:p14="http://schemas.microsoft.com/office/powerpoint/2010/main" val="91799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228600" indent="-228600">
              <a:buAutoNum type="arabicDbPeriod"/>
            </a:pPr>
            <a:r>
              <a:rPr kumimoji="1" lang="ja-JP" altLang="en-US" dirty="0"/>
              <a:t>実施計画の作成は、教育委員会が企画立案し</a:t>
            </a:r>
            <a:r>
              <a:rPr lang="ja-JP" altLang="en-US" dirty="0"/>
              <a:t>、細部に関しては医師・歯科医師と相談して決定します。</a:t>
            </a:r>
            <a:endParaRPr lang="en-US" altLang="ja-JP" dirty="0"/>
          </a:p>
          <a:p>
            <a:pPr marL="228600" indent="-228600"/>
            <a:r>
              <a:rPr lang="ja-JP" altLang="en-US" dirty="0"/>
              <a:t>２．事前調整に関しては、まず保護者へ就学時の健康診断実施の通知を出します。</a:t>
            </a:r>
            <a:endParaRPr lang="en-US" altLang="ja-JP" dirty="0"/>
          </a:p>
          <a:p>
            <a:pPr marL="228600" indent="-228600"/>
            <a:r>
              <a:rPr lang="ja-JP" altLang="en-US" dirty="0"/>
              <a:t>　　その趣旨の理解と協力を得られるよう図り、検査等で配慮が必要な場合は申し出ることができる体制を整えておくことが肝要です。</a:t>
            </a:r>
            <a:endParaRPr lang="en-US" altLang="ja-JP" dirty="0"/>
          </a:p>
          <a:p>
            <a:pPr marL="228600" indent="-228600"/>
            <a:r>
              <a:rPr lang="ja-JP" altLang="en-US" dirty="0"/>
              <a:t>　　また、健康に関する調査の記入においては、母子保健手帳等の活用も有効です。</a:t>
            </a:r>
            <a:endParaRPr lang="en-US" altLang="ja-JP" dirty="0"/>
          </a:p>
          <a:p>
            <a:pPr marL="228600" indent="-228600"/>
            <a:r>
              <a:rPr lang="ja-JP" altLang="en-US" dirty="0"/>
              <a:t>３．医師・歯科医師は、実施計画を理解し、学校等との連絡調整をしっかり行ってください。</a:t>
            </a:r>
            <a:endParaRPr lang="en-US" altLang="ja-JP" dirty="0"/>
          </a:p>
          <a:p>
            <a:pPr marL="228600" indent="-228600"/>
            <a:r>
              <a:rPr lang="ja-JP" altLang="en-US" dirty="0"/>
              <a:t>４．検査に要する器具や滅菌・消毒方法等について確認しておくことも重要となります。</a:t>
            </a:r>
            <a:endParaRPr lang="en-US" altLang="ja-JP" dirty="0"/>
          </a:p>
          <a:p>
            <a:r>
              <a:rPr lang="ja-JP" altLang="en-US" dirty="0"/>
              <a:t>　</a:t>
            </a:r>
            <a:endParaRPr lang="en-US" altLang="ja-JP" dirty="0"/>
          </a:p>
          <a:p>
            <a:r>
              <a:rPr kumimoji="1" lang="ja-JP" altLang="en-US" dirty="0"/>
              <a:t>　</a:t>
            </a:r>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4</a:t>
            </a:fld>
            <a:endParaRPr kumimoji="1" lang="ja-JP" altLang="en-US"/>
          </a:p>
        </p:txBody>
      </p:sp>
    </p:spTree>
    <p:extLst>
      <p:ext uri="{BB962C8B-B14F-4D97-AF65-F5344CB8AC3E}">
        <p14:creationId xmlns:p14="http://schemas.microsoft.com/office/powerpoint/2010/main" val="380173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　検査の目的と意義ですが、</a:t>
            </a:r>
            <a:r>
              <a:rPr lang="ja-JP" altLang="en-US" dirty="0"/>
              <a:t>歯及び口腔に疾病・異常が発生しているか否か、また、歯及び口腔の形態の発育及び機能の発達をチェックすることにより、これらの疾病や形態・機能の異常が、これからの学校生活を過ごすにあたって支障があるかどうかを判断します。</a:t>
            </a:r>
            <a:endParaRPr lang="en-US" altLang="ja-JP" dirty="0"/>
          </a:p>
          <a:p>
            <a:r>
              <a:rPr kumimoji="1" lang="ja-JP" altLang="en-US" dirty="0"/>
              <a:t>　検査の準備として、歯鏡のほかに短針やピンセットなど必要な器具があれば準備するよう指示しておきます。</a:t>
            </a:r>
            <a:endParaRPr kumimoji="1" lang="en-US" altLang="ja-JP" dirty="0"/>
          </a:p>
          <a:p>
            <a:r>
              <a:rPr lang="ja-JP" altLang="en-US" dirty="0"/>
              <a:t>　検査する場所は、室外から入る光も考慮して、窓側を背にする位置に検査者を配置するよう指示します。</a:t>
            </a:r>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5</a:t>
            </a:fld>
            <a:endParaRPr kumimoji="1" lang="ja-JP" altLang="en-US"/>
          </a:p>
        </p:txBody>
      </p:sp>
    </p:spTree>
    <p:extLst>
      <p:ext uri="{BB962C8B-B14F-4D97-AF65-F5344CB8AC3E}">
        <p14:creationId xmlns:p14="http://schemas.microsoft.com/office/powerpoint/2010/main" val="113143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a:t>滅菌・消毒</a:t>
            </a:r>
            <a:endParaRPr lang="en-US" altLang="ja-JP" dirty="0"/>
          </a:p>
          <a:p>
            <a:pPr>
              <a:buNone/>
            </a:pPr>
            <a:r>
              <a:rPr lang="ja-JP" altLang="en-US" dirty="0"/>
              <a:t>　検査者は検査の開始前に手指の消毒を十分に行います。検査前にグローブを着用し、触診で病的な皮膚に触れた場合は、グローブを交換します。</a:t>
            </a:r>
            <a:endParaRPr lang="en-US" altLang="ja-JP" dirty="0"/>
          </a:p>
          <a:p>
            <a:pPr>
              <a:buNone/>
            </a:pPr>
            <a:r>
              <a:rPr lang="ja-JP" altLang="en-US" dirty="0"/>
              <a:t>また、検査の途中でも手指の消毒ができるように準備し、手指の消毒は特別な汚れがない限り、逆性石鹸などの薬液消毒を行います。</a:t>
            </a:r>
            <a:endParaRPr lang="en-US" altLang="ja-JP" dirty="0"/>
          </a:p>
          <a:p>
            <a:pPr>
              <a:buNone/>
            </a:pPr>
            <a:r>
              <a:rPr lang="ja-JP" altLang="en-US" dirty="0"/>
              <a:t>　歯鏡などの器具は、事前にオートクレーブ等により滅菌しておくことが望ましく、　当日、使用する器具に関しては十分な数を用意します。</a:t>
            </a:r>
            <a:endParaRPr lang="en-US" altLang="ja-JP" dirty="0"/>
          </a:p>
          <a:p>
            <a:pPr>
              <a:buNone/>
            </a:pPr>
            <a:r>
              <a:rPr lang="ja-JP" altLang="en-US" dirty="0"/>
              <a:t>　</a:t>
            </a:r>
            <a:r>
              <a:rPr lang="en-US" altLang="ja-JP" dirty="0" smtClean="0"/>
              <a:t>※</a:t>
            </a:r>
            <a:r>
              <a:rPr lang="ja-JP" altLang="en-US" dirty="0" smtClean="0"/>
              <a:t>昨今の時代背景からグローブ</a:t>
            </a:r>
            <a:r>
              <a:rPr lang="ja-JP" altLang="en-US" dirty="0"/>
              <a:t>の</a:t>
            </a:r>
            <a:r>
              <a:rPr lang="ja-JP" altLang="en-US" dirty="0" smtClean="0"/>
              <a:t>使用がスタンダードでありますが、ラッテクスア</a:t>
            </a:r>
            <a:endParaRPr lang="en-US" altLang="ja-JP" dirty="0" smtClean="0"/>
          </a:p>
          <a:p>
            <a:pPr>
              <a:buNone/>
            </a:pPr>
            <a:r>
              <a:rPr lang="ja-JP" altLang="en-US" dirty="0" smtClean="0"/>
              <a:t>　　 レル ギー</a:t>
            </a:r>
            <a:r>
              <a:rPr lang="ja-JP" altLang="en-US" dirty="0"/>
              <a:t>等に十分注意し、事前に</a:t>
            </a:r>
            <a:r>
              <a:rPr lang="ja-JP" altLang="en-US" dirty="0" smtClean="0"/>
              <a:t>確認</a:t>
            </a:r>
            <a:r>
              <a:rPr lang="ja-JP" altLang="en-US" dirty="0"/>
              <a:t>しておきます。</a:t>
            </a:r>
            <a:endParaRPr lang="en-US" altLang="ja-JP" dirty="0"/>
          </a:p>
          <a:p>
            <a:r>
              <a:rPr kumimoji="1" lang="ja-JP" altLang="en-US" dirty="0"/>
              <a:t>検査の判定</a:t>
            </a:r>
            <a:endParaRPr kumimoji="1" lang="en-US" altLang="ja-JP" dirty="0"/>
          </a:p>
          <a:p>
            <a:pPr>
              <a:buNone/>
            </a:pPr>
            <a:r>
              <a:rPr lang="ja-JP" altLang="en-US" dirty="0"/>
              <a:t>①</a:t>
            </a:r>
            <a:r>
              <a:rPr lang="ja-JP" altLang="en-US" dirty="0" err="1"/>
              <a:t>う</a:t>
            </a:r>
            <a:r>
              <a:rPr lang="ja-JP" altLang="en-US" dirty="0"/>
              <a:t>歯</a:t>
            </a:r>
            <a:endParaRPr lang="en-US" altLang="ja-JP" dirty="0"/>
          </a:p>
          <a:p>
            <a:pPr>
              <a:buNone/>
            </a:pPr>
            <a:r>
              <a:rPr lang="ja-JP" altLang="en-US" dirty="0"/>
              <a:t>　●「処置」　：乳歯と永久歯の</a:t>
            </a:r>
            <a:r>
              <a:rPr lang="ja-JP" altLang="en-US" dirty="0" err="1"/>
              <a:t>う</a:t>
            </a:r>
            <a:r>
              <a:rPr lang="ja-JP" altLang="en-US" dirty="0"/>
              <a:t>歯のうち、処置歯の数を記入します。</a:t>
            </a:r>
            <a:endParaRPr lang="en-US" altLang="ja-JP" dirty="0"/>
          </a:p>
          <a:p>
            <a:pPr>
              <a:buNone/>
            </a:pPr>
            <a:r>
              <a:rPr lang="ja-JP" altLang="en-US" dirty="0"/>
              <a:t>　●「未処置」：乳歯と永久歯の</a:t>
            </a:r>
            <a:r>
              <a:rPr lang="ja-JP" altLang="en-US" dirty="0" err="1"/>
              <a:t>う</a:t>
            </a:r>
            <a:r>
              <a:rPr lang="ja-JP" altLang="en-US" dirty="0"/>
              <a:t>歯のうち、未処置の数を記入します。</a:t>
            </a:r>
            <a:endParaRPr lang="en-US" altLang="ja-JP" dirty="0"/>
          </a:p>
          <a:p>
            <a:pPr>
              <a:buNone/>
            </a:pPr>
            <a:r>
              <a:rPr lang="ja-JP" altLang="en-US" dirty="0"/>
              <a:t>　●</a:t>
            </a:r>
            <a:r>
              <a:rPr lang="ja-JP" altLang="en-US" b="0" dirty="0">
                <a:solidFill>
                  <a:schemeClr val="tx1"/>
                </a:solidFill>
              </a:rPr>
              <a:t>「歯冠修復終了歯が、乳歯</a:t>
            </a:r>
            <a:r>
              <a:rPr lang="en-US" altLang="ja-JP" b="0" dirty="0">
                <a:solidFill>
                  <a:schemeClr val="tx1"/>
                </a:solidFill>
              </a:rPr>
              <a:t>3</a:t>
            </a:r>
            <a:r>
              <a:rPr lang="ja-JP" altLang="en-US" b="0" dirty="0">
                <a:solidFill>
                  <a:schemeClr val="tx1"/>
                </a:solidFill>
              </a:rPr>
              <a:t>歯以上、又は永久歯１歯以上でかつＣＯが検出</a:t>
            </a:r>
            <a:r>
              <a:rPr lang="ja-JP" altLang="en-US" b="0" dirty="0" smtClean="0">
                <a:solidFill>
                  <a:schemeClr val="tx1"/>
                </a:solidFill>
              </a:rPr>
              <a:t>さ　</a:t>
            </a:r>
            <a:endParaRPr lang="en-US" altLang="ja-JP" b="0" dirty="0" smtClean="0">
              <a:solidFill>
                <a:schemeClr val="tx1"/>
              </a:solidFill>
            </a:endParaRPr>
          </a:p>
          <a:p>
            <a:pPr>
              <a:buNone/>
            </a:pPr>
            <a:r>
              <a:rPr lang="ja-JP" altLang="en-US" dirty="0" smtClean="0"/>
              <a:t>　　</a:t>
            </a:r>
            <a:r>
              <a:rPr lang="ja-JP" altLang="en-US" b="0" dirty="0" smtClean="0">
                <a:solidFill>
                  <a:schemeClr val="tx1"/>
                </a:solidFill>
              </a:rPr>
              <a:t>れた</a:t>
            </a:r>
            <a:r>
              <a:rPr lang="ja-JP" altLang="en-US" b="0" dirty="0">
                <a:solidFill>
                  <a:schemeClr val="tx1"/>
                </a:solidFill>
              </a:rPr>
              <a:t>もの」を</a:t>
            </a:r>
            <a:r>
              <a:rPr lang="ja-JP" altLang="en-US" sz="1400" b="0" dirty="0">
                <a:solidFill>
                  <a:srgbClr val="FF0000"/>
                </a:solidFill>
              </a:rPr>
              <a:t>「</a:t>
            </a:r>
            <a:r>
              <a:rPr lang="ja-JP" altLang="en-US" sz="1400" b="0" dirty="0" err="1">
                <a:solidFill>
                  <a:srgbClr val="FF0000"/>
                </a:solidFill>
              </a:rPr>
              <a:t>う蝕</a:t>
            </a:r>
            <a:r>
              <a:rPr lang="ja-JP" altLang="en-US" sz="1400" b="0" dirty="0">
                <a:solidFill>
                  <a:srgbClr val="FF0000"/>
                </a:solidFill>
              </a:rPr>
              <a:t>多発傾向者」</a:t>
            </a:r>
            <a:r>
              <a:rPr lang="ja-JP" altLang="en-US" b="0" dirty="0">
                <a:solidFill>
                  <a:schemeClr val="tx1"/>
                </a:solidFill>
              </a:rPr>
              <a:t>とします。</a:t>
            </a:r>
            <a:endParaRPr lang="en-US" altLang="ja-JP" b="0" dirty="0">
              <a:solidFill>
                <a:schemeClr val="tx1"/>
              </a:solidFill>
            </a:endParaRPr>
          </a:p>
          <a:p>
            <a:pPr>
              <a:buNone/>
            </a:pPr>
            <a:r>
              <a:rPr lang="ja-JP" altLang="en-US" b="0" dirty="0">
                <a:solidFill>
                  <a:schemeClr val="tx1"/>
                </a:solidFill>
              </a:rPr>
              <a:t>　　　このような場合、</a:t>
            </a:r>
            <a:r>
              <a:rPr lang="ja-JP" altLang="en-US" dirty="0"/>
              <a:t>入学時までに</a:t>
            </a:r>
            <a:r>
              <a:rPr lang="ja-JP" altLang="en-US" dirty="0" err="1"/>
              <a:t>う蝕に</a:t>
            </a:r>
            <a:r>
              <a:rPr lang="ja-JP" altLang="en-US" dirty="0"/>
              <a:t>進行する可能性が高いため、</a:t>
            </a:r>
            <a:r>
              <a:rPr lang="ja-JP" altLang="en-US" b="0" dirty="0">
                <a:solidFill>
                  <a:schemeClr val="tx1"/>
                </a:solidFill>
              </a:rPr>
              <a:t>保護者</a:t>
            </a:r>
            <a:r>
              <a:rPr lang="ja-JP" altLang="en-US" b="0" dirty="0" smtClean="0">
                <a:solidFill>
                  <a:schemeClr val="tx1"/>
                </a:solidFill>
              </a:rPr>
              <a:t>に　</a:t>
            </a:r>
            <a:endParaRPr lang="en-US" altLang="ja-JP" b="0" dirty="0" smtClean="0">
              <a:solidFill>
                <a:schemeClr val="tx1"/>
              </a:solidFill>
            </a:endParaRPr>
          </a:p>
          <a:p>
            <a:pPr>
              <a:buNone/>
            </a:pPr>
            <a:r>
              <a:rPr lang="ja-JP" altLang="en-US" dirty="0" smtClean="0"/>
              <a:t>　　</a:t>
            </a:r>
            <a:r>
              <a:rPr lang="ja-JP" altLang="en-US" b="0" dirty="0" smtClean="0">
                <a:solidFill>
                  <a:schemeClr val="tx1"/>
                </a:solidFill>
              </a:rPr>
              <a:t>保健</a:t>
            </a:r>
            <a:r>
              <a:rPr lang="ja-JP" altLang="en-US" b="0" dirty="0">
                <a:solidFill>
                  <a:schemeClr val="tx1"/>
                </a:solidFill>
              </a:rPr>
              <a:t>指導を行うとともに地域の歯科医療機関</a:t>
            </a:r>
            <a:r>
              <a:rPr lang="ja-JP" altLang="en-US" b="0" dirty="0" smtClean="0">
                <a:solidFill>
                  <a:schemeClr val="tx1"/>
                </a:solidFill>
              </a:rPr>
              <a:t>との</a:t>
            </a:r>
            <a:r>
              <a:rPr lang="ja-JP" altLang="en-US" b="0" dirty="0">
                <a:solidFill>
                  <a:schemeClr val="tx1"/>
                </a:solidFill>
              </a:rPr>
              <a:t>連携を促すこととし、その旨</a:t>
            </a:r>
            <a:r>
              <a:rPr lang="ja-JP" altLang="en-US" b="0" dirty="0" smtClean="0">
                <a:solidFill>
                  <a:schemeClr val="tx1"/>
                </a:solidFill>
              </a:rPr>
              <a:t>、　</a:t>
            </a:r>
            <a:endParaRPr lang="en-US" altLang="ja-JP" b="0" dirty="0" smtClean="0">
              <a:solidFill>
                <a:schemeClr val="tx1"/>
              </a:solidFill>
            </a:endParaRPr>
          </a:p>
          <a:p>
            <a:pPr>
              <a:buNone/>
            </a:pPr>
            <a:r>
              <a:rPr lang="ja-JP" altLang="en-US" dirty="0" smtClean="0"/>
              <a:t>　　</a:t>
            </a:r>
            <a:r>
              <a:rPr lang="ja-JP" altLang="en-US" b="0" dirty="0" smtClean="0">
                <a:solidFill>
                  <a:schemeClr val="tx1"/>
                </a:solidFill>
              </a:rPr>
              <a:t>担当</a:t>
            </a:r>
            <a:r>
              <a:rPr lang="ja-JP" altLang="en-US" b="0" dirty="0">
                <a:solidFill>
                  <a:schemeClr val="tx1"/>
                </a:solidFill>
              </a:rPr>
              <a:t>歯科医師所見欄に記入します。</a:t>
            </a:r>
            <a:endParaRPr lang="en-US" altLang="ja-JP" b="0" dirty="0">
              <a:solidFill>
                <a:schemeClr val="tx1"/>
              </a:solidFill>
            </a:endParaRPr>
          </a:p>
          <a:p>
            <a:pPr>
              <a:buNone/>
            </a:pPr>
            <a:r>
              <a:rPr lang="ja-JP" altLang="en-US" dirty="0"/>
              <a:t>　　　</a:t>
            </a:r>
            <a:endParaRPr lang="en-US" altLang="ja-JP" dirty="0"/>
          </a:p>
          <a:p>
            <a:endParaRPr lang="en-US" altLang="ja-JP" dirty="0">
              <a:solidFill>
                <a:srgbClr val="FF0000"/>
              </a:solidFill>
            </a:endParaRPr>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6</a:t>
            </a:fld>
            <a:endParaRPr kumimoji="1" lang="ja-JP" altLang="en-US"/>
          </a:p>
        </p:txBody>
      </p:sp>
    </p:spTree>
    <p:extLst>
      <p:ext uri="{BB962C8B-B14F-4D97-AF65-F5344CB8AC3E}">
        <p14:creationId xmlns:p14="http://schemas.microsoft.com/office/powerpoint/2010/main" val="191854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②その他の歯の疾病及び異常</a:t>
            </a:r>
            <a:endParaRPr lang="en-US" altLang="ja-JP" dirty="0"/>
          </a:p>
          <a:p>
            <a:r>
              <a:rPr lang="ja-JP" altLang="en-US" dirty="0"/>
              <a:t>●要注意乳歯：何らかの原因で乳歯が晩期残存し、それによって後続永久歯の歯　</a:t>
            </a:r>
            <a:endParaRPr lang="en-US" altLang="ja-JP" dirty="0"/>
          </a:p>
          <a:p>
            <a:r>
              <a:rPr lang="ja-JP" altLang="en-US" dirty="0"/>
              <a:t>　列に明らかに障害があると判断されたときは、該当歯の部位とその旨を記入し</a:t>
            </a:r>
            <a:r>
              <a:rPr lang="ja-JP" altLang="en-US" dirty="0" err="1"/>
              <a:t>ま</a:t>
            </a:r>
            <a:endParaRPr lang="en-US" altLang="ja-JP" dirty="0"/>
          </a:p>
          <a:p>
            <a:r>
              <a:rPr lang="ja-JP" altLang="en-US" dirty="0"/>
              <a:t>　す。</a:t>
            </a:r>
            <a:endParaRPr lang="en-US" altLang="ja-JP" dirty="0"/>
          </a:p>
          <a:p>
            <a:r>
              <a:rPr lang="ja-JP" altLang="en-US" dirty="0"/>
              <a:t>●歯列不正・咬合異常のある者とは、その状態が摂食、発語などの口腔の機能上</a:t>
            </a:r>
            <a:endParaRPr lang="en-US" altLang="ja-JP" dirty="0"/>
          </a:p>
          <a:p>
            <a:r>
              <a:rPr lang="ja-JP" altLang="en-US" dirty="0"/>
              <a:t>　に明らかな障害があり、学校教育、学校給食などに影響を及ぼすと判断される場</a:t>
            </a:r>
            <a:endParaRPr lang="en-US" altLang="ja-JP" dirty="0"/>
          </a:p>
          <a:p>
            <a:r>
              <a:rPr lang="ja-JP" altLang="en-US" dirty="0"/>
              <a:t>　合は、「不正咬合」と記入します。</a:t>
            </a:r>
            <a:endParaRPr lang="en-US" altLang="ja-JP" dirty="0"/>
          </a:p>
          <a:p>
            <a:r>
              <a:rPr lang="ja-JP" altLang="en-US" dirty="0"/>
              <a:t>●「不正咬合」には、重度の「開咬」「上顎前突」「下顎前突」「側方交叉咬合」「逆被</a:t>
            </a:r>
            <a:endParaRPr lang="en-US" altLang="ja-JP" dirty="0"/>
          </a:p>
          <a:p>
            <a:r>
              <a:rPr lang="ja-JP" altLang="en-US" dirty="0"/>
              <a:t>　蓋」などがあります。</a:t>
            </a:r>
            <a:endParaRPr lang="en-US" altLang="ja-JP" dirty="0"/>
          </a:p>
          <a:p>
            <a:r>
              <a:rPr lang="ja-JP" altLang="en-US" dirty="0"/>
              <a:t>●上顎正中過剰歯の萌出、第一大臼歯の異常な萌出、第一大臼歯のエナメル質</a:t>
            </a:r>
            <a:endParaRPr lang="en-US" altLang="ja-JP" dirty="0"/>
          </a:p>
          <a:p>
            <a:r>
              <a:rPr lang="ja-JP" altLang="en-US" dirty="0"/>
              <a:t>　形成不全など口腔の機能上障害がある場合はその旨記入します。</a:t>
            </a:r>
          </a:p>
          <a:p>
            <a:endParaRPr lang="en-US" altLang="ja-JP" dirty="0"/>
          </a:p>
          <a:p>
            <a:r>
              <a:rPr lang="ja-JP" altLang="en-US" dirty="0"/>
              <a:t>③口腔の疾病及び異常</a:t>
            </a:r>
          </a:p>
          <a:p>
            <a:r>
              <a:rPr lang="ja-JP" altLang="en-US" dirty="0"/>
              <a:t>●歯周疾患のある者については、歯石除去を伴う歯肉炎や歯周炎が疑われる場　</a:t>
            </a:r>
            <a:endParaRPr lang="en-US" altLang="ja-JP" dirty="0"/>
          </a:p>
          <a:p>
            <a:r>
              <a:rPr lang="ja-JP" altLang="en-US" dirty="0"/>
              <a:t>　合、咬合性外傷による歯肉退縮、薬物性歯肉増殖など口腔の機能障害を及ぼす</a:t>
            </a:r>
            <a:endParaRPr lang="en-US" altLang="ja-JP" dirty="0"/>
          </a:p>
          <a:p>
            <a:r>
              <a:rPr lang="ja-JP" altLang="en-US" dirty="0"/>
              <a:t>　と認められる疾病・異常がある場合にその旨記入します。</a:t>
            </a:r>
            <a:endParaRPr lang="en-US" altLang="ja-JP" dirty="0"/>
          </a:p>
          <a:p>
            <a:r>
              <a:rPr lang="ja-JP" altLang="en-US" dirty="0"/>
              <a:t>●唇裂・口蓋裂、舌小帯異常、舌の異常、その他口腔軟組織の疾病・異常などが</a:t>
            </a:r>
            <a:endParaRPr lang="en-US" altLang="ja-JP" dirty="0"/>
          </a:p>
          <a:p>
            <a:r>
              <a:rPr lang="ja-JP" altLang="en-US" dirty="0"/>
              <a:t>　ある場合その旨記入します。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7</a:t>
            </a:fld>
            <a:endParaRPr kumimoji="1" lang="ja-JP" altLang="en-US"/>
          </a:p>
        </p:txBody>
      </p:sp>
    </p:spTree>
    <p:extLst>
      <p:ext uri="{BB962C8B-B14F-4D97-AF65-F5344CB8AC3E}">
        <p14:creationId xmlns:p14="http://schemas.microsoft.com/office/powerpoint/2010/main" val="133409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　実際に使用されている就学時健康診断票で説明いたします。</a:t>
            </a:r>
            <a:endParaRPr kumimoji="1" lang="en-US" altLang="ja-JP" dirty="0"/>
          </a:p>
          <a:p>
            <a:r>
              <a:rPr kumimoji="1" lang="ja-JP" altLang="en-US" dirty="0"/>
              <a:t>黄色の部分は歯科に関係する項目となっており、右に拡大してみました。</a:t>
            </a:r>
            <a:endParaRPr kumimoji="1" lang="en-US" altLang="ja-JP" dirty="0"/>
          </a:p>
          <a:p>
            <a:r>
              <a:rPr lang="ja-JP" altLang="en-US" dirty="0"/>
              <a:t>例えば、乳歯の処置歯が３歯</a:t>
            </a:r>
            <a:r>
              <a:rPr lang="ja-JP" altLang="en-US" dirty="0" smtClean="0"/>
              <a:t>、又は永久歯</a:t>
            </a:r>
            <a:r>
              <a:rPr lang="ja-JP" altLang="en-US" dirty="0"/>
              <a:t>の処置歯が１歯あり、なおかつＣＯが１歯以上検出された場合を「</a:t>
            </a:r>
            <a:r>
              <a:rPr lang="ja-JP" altLang="en-US" dirty="0" err="1"/>
              <a:t>う蝕</a:t>
            </a:r>
            <a:r>
              <a:rPr lang="ja-JP" altLang="en-US" dirty="0"/>
              <a:t>多発傾向者」とし、所見欄に記載します。</a:t>
            </a:r>
            <a:endParaRPr lang="en-US" altLang="ja-JP" dirty="0"/>
          </a:p>
          <a:p>
            <a:r>
              <a:rPr kumimoji="1" lang="ja-JP" altLang="en-US" dirty="0"/>
              <a:t>　なお、先程お話ししましたように、</a:t>
            </a:r>
            <a:r>
              <a:rPr lang="ja-JP" altLang="en-US" dirty="0"/>
              <a:t>お知らせする際には、 「</a:t>
            </a:r>
            <a:r>
              <a:rPr lang="ja-JP" altLang="en-US" dirty="0" err="1"/>
              <a:t>う蝕</a:t>
            </a:r>
            <a:r>
              <a:rPr lang="ja-JP" altLang="en-US" dirty="0"/>
              <a:t>多発傾向者」とは記載せず、「むし歯になりやすい傾向にあります」のような柔らかな表現で記載することが望まれます。</a:t>
            </a:r>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8</a:t>
            </a:fld>
            <a:endParaRPr kumimoji="1" lang="ja-JP" altLang="en-US"/>
          </a:p>
        </p:txBody>
      </p:sp>
    </p:spTree>
    <p:extLst>
      <p:ext uri="{BB962C8B-B14F-4D97-AF65-F5344CB8AC3E}">
        <p14:creationId xmlns:p14="http://schemas.microsoft.com/office/powerpoint/2010/main" val="65412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228600" indent="-228600">
              <a:buAutoNum type="arabicDbPeriod"/>
            </a:pPr>
            <a:r>
              <a:rPr lang="ja-JP" altLang="en-US" dirty="0"/>
              <a:t>「</a:t>
            </a:r>
            <a:r>
              <a:rPr lang="ja-JP" altLang="en-US" dirty="0" err="1"/>
              <a:t>う蝕</a:t>
            </a:r>
            <a:r>
              <a:rPr lang="ja-JP" altLang="en-US" dirty="0"/>
              <a:t>多発傾向者」とは、「歯冠修復終了歯が、乳歯</a:t>
            </a:r>
            <a:r>
              <a:rPr lang="en-US" altLang="ja-JP" dirty="0"/>
              <a:t>3</a:t>
            </a:r>
            <a:r>
              <a:rPr lang="ja-JP" altLang="en-US" dirty="0"/>
              <a:t>歯以上、または永久歯１歯</a:t>
            </a:r>
            <a:endParaRPr lang="en-US" altLang="ja-JP" dirty="0"/>
          </a:p>
          <a:p>
            <a:r>
              <a:rPr lang="ja-JP" altLang="en-US" dirty="0"/>
              <a:t>以上でかつＣＯが検出されたもの」でありますが、そ</a:t>
            </a:r>
            <a:r>
              <a:rPr lang="ja-JP" altLang="en-US" sz="1200" b="0" dirty="0"/>
              <a:t>の意義は、入学時までにかかりつけ歯科医と連携し</a:t>
            </a:r>
            <a:r>
              <a:rPr lang="ja-JP" altLang="en-US" sz="1200" b="0" dirty="0" smtClean="0"/>
              <a:t>、生活</a:t>
            </a:r>
            <a:r>
              <a:rPr lang="ja-JP" altLang="en-US" sz="1200" b="0" dirty="0"/>
              <a:t>習慣等の改善や予防管理を行わないと、</a:t>
            </a:r>
            <a:r>
              <a:rPr lang="ja-JP" altLang="en-US" sz="1200" b="0" dirty="0" err="1"/>
              <a:t>う蝕が</a:t>
            </a:r>
            <a:r>
              <a:rPr lang="ja-JP" altLang="en-US" sz="1200" b="0" dirty="0"/>
              <a:t>多発する危険性があることを保護者に理解してもらうことにあります。　</a:t>
            </a:r>
            <a:r>
              <a:rPr lang="ja-JP" altLang="en-US" sz="1200" b="1" dirty="0"/>
              <a:t>　</a:t>
            </a:r>
            <a:endParaRPr lang="en-US" altLang="ja-JP" dirty="0"/>
          </a:p>
          <a:p>
            <a:endParaRPr lang="en-US" altLang="ja-JP" dirty="0"/>
          </a:p>
          <a:p>
            <a:r>
              <a:rPr lang="ja-JP" altLang="en-US" dirty="0"/>
              <a:t>２．　就学時の健康診断は、学校管理下での健康診断の概念と異なりますので、単なるＣＯ、あるいはＣＯ要相談に関しましては、所見欄に記載する必要はありません。</a:t>
            </a:r>
            <a:endParaRPr lang="en-US" altLang="ja-JP" dirty="0"/>
          </a:p>
          <a:p>
            <a:r>
              <a:rPr lang="ja-JP" altLang="en-US" dirty="0"/>
              <a:t>　　　このことは、ＧＯに関しましても同様であり、就学児の健康診断には適用されません。</a:t>
            </a:r>
            <a:endParaRPr lang="en-US" altLang="ja-JP" dirty="0"/>
          </a:p>
          <a:p>
            <a:endParaRPr lang="en-US" altLang="ja-JP" dirty="0"/>
          </a:p>
          <a:p>
            <a:r>
              <a:rPr lang="ja-JP" altLang="en-US" dirty="0"/>
              <a:t>３．　就学時健康診断の結果のお知らせには、「</a:t>
            </a:r>
            <a:r>
              <a:rPr lang="ja-JP" altLang="en-US" dirty="0" err="1"/>
              <a:t>う蝕</a:t>
            </a:r>
            <a:r>
              <a:rPr lang="ja-JP" altLang="en-US" dirty="0"/>
              <a:t>多発傾向者」</a:t>
            </a:r>
            <a:r>
              <a:rPr lang="ja-JP" altLang="en-US" dirty="0" smtClean="0"/>
              <a:t>とするよりは、「</a:t>
            </a:r>
            <a:r>
              <a:rPr lang="ja-JP" altLang="en-US" dirty="0"/>
              <a:t>むし歯になりやすい傾向にあります」のよう</a:t>
            </a:r>
            <a:r>
              <a:rPr lang="ja-JP" altLang="en-US" dirty="0" smtClean="0"/>
              <a:t>な保護者に配慮した柔らか</a:t>
            </a:r>
            <a:r>
              <a:rPr lang="ja-JP" altLang="en-US" dirty="0"/>
              <a:t>な表現を用いること望まれます</a:t>
            </a:r>
            <a:r>
              <a:rPr lang="ja-JP" altLang="en-US" dirty="0" smtClean="0"/>
              <a:t>。</a:t>
            </a:r>
            <a:endParaRPr lang="en-US" altLang="ja-JP" dirty="0" smtClean="0"/>
          </a:p>
          <a:p>
            <a:r>
              <a:rPr lang="ja-JP" altLang="en-US" dirty="0" smtClean="0"/>
              <a:t>　　　ただし、このお知らせは学校が行うのではなく、教育委員会が行うものであります。</a:t>
            </a:r>
            <a:endParaRPr lang="en-US" altLang="ja-JP" dirty="0"/>
          </a:p>
          <a:p>
            <a:r>
              <a:rPr lang="ja-JP" altLang="en-US" dirty="0"/>
              <a:t>　　</a:t>
            </a:r>
            <a:r>
              <a:rPr lang="ja-JP" altLang="en-US" dirty="0" smtClean="0"/>
              <a:t>　この「</a:t>
            </a:r>
            <a:r>
              <a:rPr lang="ja-JP" altLang="en-US" dirty="0" err="1"/>
              <a:t>う蝕</a:t>
            </a:r>
            <a:r>
              <a:rPr lang="ja-JP" altLang="en-US" dirty="0"/>
              <a:t>多発傾向者」の</a:t>
            </a:r>
            <a:r>
              <a:rPr lang="ja-JP" altLang="en-US" dirty="0" smtClean="0"/>
              <a:t>表現及び基準は、</a:t>
            </a:r>
            <a:r>
              <a:rPr lang="ja-JP" altLang="en-US" dirty="0"/>
              <a:t>あくまでも保険</a:t>
            </a:r>
            <a:r>
              <a:rPr lang="ja-JP" altLang="en-US" dirty="0" smtClean="0"/>
              <a:t>診療を</a:t>
            </a:r>
            <a:r>
              <a:rPr lang="ja-JP" altLang="en-US" dirty="0"/>
              <a:t>準用したもの</a:t>
            </a:r>
            <a:r>
              <a:rPr lang="ja-JP" altLang="en-US" dirty="0" smtClean="0"/>
              <a:t>でありますので、保険</a:t>
            </a:r>
            <a:r>
              <a:rPr lang="ja-JP" altLang="en-US" dirty="0"/>
              <a:t>診療の概念とは少々異なります</a:t>
            </a:r>
            <a:r>
              <a:rPr lang="ja-JP" altLang="en-US" dirty="0" smtClean="0"/>
              <a:t>。</a:t>
            </a:r>
            <a:endParaRPr lang="en-US" altLang="ja-JP" dirty="0" smtClean="0"/>
          </a:p>
          <a:p>
            <a:r>
              <a:rPr lang="ja-JP" altLang="en-US" dirty="0" smtClean="0"/>
              <a:t>　　　繰り返しになりますが、「</a:t>
            </a:r>
            <a:r>
              <a:rPr lang="ja-JP" altLang="en-US" dirty="0" err="1" smtClean="0"/>
              <a:t>う蝕</a:t>
            </a:r>
            <a:r>
              <a:rPr lang="ja-JP" altLang="en-US" dirty="0" smtClean="0"/>
              <a:t>多発傾向者」をスクリーニングする意義は、健康上の課題について保護者又は本人の認識と関心を高め、かかりつけ歯科医と連携して入学時までに適切な治療の勧告、保健上の助言及び就学支援等に結びつけることにあります。</a:t>
            </a:r>
            <a:endParaRPr lang="en-US" altLang="ja-JP" dirty="0"/>
          </a:p>
          <a:p>
            <a:r>
              <a:rPr lang="ja-JP" altLang="en-US" dirty="0"/>
              <a:t>　　</a:t>
            </a:r>
            <a:endParaRPr lang="en-US" altLang="ja-JP" sz="1200" b="0" dirty="0"/>
          </a:p>
          <a:p>
            <a:r>
              <a:rPr lang="ja-JP" altLang="en-US" dirty="0"/>
              <a:t>　　</a:t>
            </a:r>
            <a:endParaRPr lang="en-US" altLang="ja-JP" dirty="0"/>
          </a:p>
          <a:p>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5D559FB1-60A2-45B7-B8FA-464233D8EF95}" type="slidenum">
              <a:rPr kumimoji="1" lang="ja-JP" altLang="en-US" smtClean="0"/>
              <a:pPr/>
              <a:t>9</a:t>
            </a:fld>
            <a:endParaRPr kumimoji="1" lang="ja-JP" altLang="en-US"/>
          </a:p>
        </p:txBody>
      </p:sp>
    </p:spTree>
    <p:extLst>
      <p:ext uri="{BB962C8B-B14F-4D97-AF65-F5344CB8AC3E}">
        <p14:creationId xmlns:p14="http://schemas.microsoft.com/office/powerpoint/2010/main" val="275223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7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12930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75070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1542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329768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8275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250535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3195239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392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74657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301343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6297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384793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401278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385722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264335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786813-7DB2-4589-8107-B264ADC51B67}" type="datetimeFigureOut">
              <a:rPr kumimoji="1" lang="ja-JP" altLang="en-US" smtClean="0"/>
              <a:pPr/>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51008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D786813-7DB2-4589-8107-B264ADC51B67}" type="datetimeFigureOut">
              <a:rPr kumimoji="1" lang="ja-JP" altLang="en-US" smtClean="0"/>
              <a:pPr/>
              <a:t>2018/10/9</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E5B5485-2AF0-481F-B6FF-A03F02AFE7E2}" type="slidenum">
              <a:rPr kumimoji="1" lang="ja-JP" altLang="en-US" smtClean="0"/>
              <a:pPr/>
              <a:t>‹#›</a:t>
            </a:fld>
            <a:endParaRPr kumimoji="1" lang="ja-JP" altLang="en-US"/>
          </a:p>
        </p:txBody>
      </p:sp>
    </p:spTree>
    <p:extLst>
      <p:ext uri="{BB962C8B-B14F-4D97-AF65-F5344CB8AC3E}">
        <p14:creationId xmlns:p14="http://schemas.microsoft.com/office/powerpoint/2010/main" val="17546574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5E42C5F3-D3C3-4173-9477-61D389C65BD9}"/>
              </a:ext>
            </a:extLst>
          </p:cNvPr>
          <p:cNvSpPr>
            <a:spLocks noGrp="1" noChangeArrowheads="1"/>
          </p:cNvSpPr>
          <p:nvPr>
            <p:ph type="ctrTitle"/>
          </p:nvPr>
        </p:nvSpPr>
        <p:spPr>
          <a:xfrm>
            <a:off x="272143" y="4855027"/>
            <a:ext cx="7979228" cy="1785257"/>
          </a:xfrm>
        </p:spPr>
        <p:txBody>
          <a:bodyPr>
            <a:normAutofit fontScale="90000"/>
          </a:bodyPr>
          <a:lstStyle/>
          <a:p>
            <a:pPr algn="ctr">
              <a:defRPr/>
            </a:pPr>
            <a:r>
              <a:rPr lang="en-US" altLang="ja-JP" sz="4648" dirty="0"/>
              <a:t/>
            </a:r>
            <a:br>
              <a:rPr lang="en-US" altLang="ja-JP" sz="4648" dirty="0"/>
            </a:br>
            <a:r>
              <a:rPr lang="ja-JP" altLang="en-US" sz="4648" dirty="0"/>
              <a:t>　</a:t>
            </a: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en-US" altLang="ja-JP" sz="4648" dirty="0"/>
              <a:t/>
            </a:r>
            <a:br>
              <a:rPr lang="en-US" altLang="ja-JP" sz="4648" dirty="0"/>
            </a:br>
            <a:r>
              <a:rPr lang="ja-JP" altLang="en-US" sz="3600" b="1" dirty="0">
                <a:effectLst>
                  <a:outerShdw blurRad="38100" dist="38100" dir="2700000" algn="tl">
                    <a:srgbClr val="000000">
                      <a:alpha val="43137"/>
                    </a:srgbClr>
                  </a:outerShdw>
                </a:effectLst>
              </a:rPr>
              <a:t>一般社団法人　日本学校歯科医会</a:t>
            </a:r>
            <a:r>
              <a:rPr lang="ja-JP" altLang="en-US" sz="4648" dirty="0"/>
              <a:t/>
            </a:r>
            <a:br>
              <a:rPr lang="ja-JP" altLang="en-US" sz="4648" dirty="0"/>
            </a:br>
            <a:r>
              <a:rPr lang="ja-JP" altLang="en-US" sz="4648" dirty="0"/>
              <a:t/>
            </a:r>
            <a:br>
              <a:rPr lang="ja-JP" altLang="en-US" sz="4648" dirty="0"/>
            </a:br>
            <a:endParaRPr lang="ja-JP" altLang="en-US" sz="4648" dirty="0"/>
          </a:p>
        </p:txBody>
      </p:sp>
      <p:sp>
        <p:nvSpPr>
          <p:cNvPr id="29699" name="Rectangle 3">
            <a:extLst>
              <a:ext uri="{FF2B5EF4-FFF2-40B4-BE49-F238E27FC236}">
                <a16:creationId xmlns="" xmlns:a16="http://schemas.microsoft.com/office/drawing/2014/main" id="{DD8A9BB3-3322-4496-8A25-C2D368B5476D}"/>
              </a:ext>
            </a:extLst>
          </p:cNvPr>
          <p:cNvSpPr>
            <a:spLocks noGrp="1" noChangeArrowheads="1"/>
          </p:cNvSpPr>
          <p:nvPr>
            <p:ph type="subTitle" idx="1"/>
          </p:nvPr>
        </p:nvSpPr>
        <p:spPr>
          <a:xfrm>
            <a:off x="0" y="1202270"/>
            <a:ext cx="8713408" cy="2595638"/>
          </a:xfrm>
        </p:spPr>
        <p:txBody>
          <a:bodyPr>
            <a:normAutofit/>
          </a:bodyPr>
          <a:lstStyle/>
          <a:p>
            <a:pPr algn="ctr">
              <a:defRPr/>
            </a:pPr>
            <a:r>
              <a:rPr lang="ja-JP" altLang="en-US" sz="4800" b="1" dirty="0">
                <a:solidFill>
                  <a:schemeClr val="tx1"/>
                </a:solidFill>
                <a:effectLst>
                  <a:outerShdw blurRad="38100" dist="38100" dir="2700000" algn="tl">
                    <a:srgbClr val="000000">
                      <a:alpha val="43137"/>
                    </a:srgbClr>
                  </a:outerShdw>
                </a:effectLst>
              </a:rPr>
              <a:t>就学時の健康診断について</a:t>
            </a:r>
          </a:p>
          <a:p>
            <a:pPr algn="ctr">
              <a:defRPr/>
            </a:pPr>
            <a:endParaRPr lang="en-US" altLang="ja-JP" sz="2800" b="1" dirty="0">
              <a:solidFill>
                <a:schemeClr val="tx1"/>
              </a:solidFill>
              <a:effectLst>
                <a:outerShdw blurRad="38100" dist="38100" dir="2700000" algn="tl">
                  <a:srgbClr val="000000">
                    <a:alpha val="43137"/>
                  </a:srgbClr>
                </a:outerShdw>
              </a:effectLst>
            </a:endParaRPr>
          </a:p>
          <a:p>
            <a:pPr algn="ctr">
              <a:defRPr/>
            </a:pPr>
            <a:r>
              <a:rPr lang="ja-JP" altLang="en-US" sz="2800" b="1" dirty="0">
                <a:solidFill>
                  <a:schemeClr val="tx1"/>
                </a:solidFill>
                <a:effectLst>
                  <a:outerShdw blurRad="38100" dist="38100" dir="2700000" algn="tl">
                    <a:srgbClr val="000000">
                      <a:alpha val="43137"/>
                    </a:srgbClr>
                  </a:outerShdw>
                </a:effectLst>
              </a:rPr>
              <a:t>～就学時の健康診断マニュアル　平成</a:t>
            </a:r>
            <a:r>
              <a:rPr lang="en-US" altLang="ja-JP" sz="2800" b="1" dirty="0">
                <a:solidFill>
                  <a:schemeClr val="tx1"/>
                </a:solidFill>
                <a:effectLst>
                  <a:outerShdw blurRad="38100" dist="38100" dir="2700000" algn="tl">
                    <a:srgbClr val="000000">
                      <a:alpha val="43137"/>
                    </a:srgbClr>
                  </a:outerShdw>
                </a:effectLst>
              </a:rPr>
              <a:t>29</a:t>
            </a:r>
            <a:r>
              <a:rPr lang="ja-JP" altLang="en-US" sz="2800" b="1" dirty="0">
                <a:solidFill>
                  <a:schemeClr val="tx1"/>
                </a:solidFill>
                <a:effectLst>
                  <a:outerShdw blurRad="38100" dist="38100" dir="2700000" algn="tl">
                    <a:srgbClr val="000000">
                      <a:alpha val="43137"/>
                    </a:srgbClr>
                  </a:outerShdw>
                </a:effectLst>
              </a:rPr>
              <a:t>年度改訂～</a:t>
            </a:r>
            <a:endParaRPr lang="en-US" altLang="ja-JP" sz="2800" b="1" dirty="0">
              <a:solidFill>
                <a:schemeClr val="tx1"/>
              </a:solidFill>
              <a:effectLst>
                <a:outerShdw blurRad="38100" dist="38100" dir="2700000" algn="tl">
                  <a:srgbClr val="000000">
                    <a:alpha val="43137"/>
                  </a:srgbClr>
                </a:outerShdw>
              </a:effectLst>
            </a:endParaRPr>
          </a:p>
          <a:p>
            <a:pPr algn="ctr">
              <a:defRPr/>
            </a:pPr>
            <a:endParaRPr lang="ja-JP" altLang="en-US" sz="6095" b="1" dirty="0"/>
          </a:p>
          <a:p>
            <a:pPr algn="ctr">
              <a:defRPr/>
            </a:pPr>
            <a:endParaRPr lang="ja-JP" altLang="en-US" dirty="0"/>
          </a:p>
          <a:p>
            <a:pPr algn="ctr">
              <a:defRPr/>
            </a:pPr>
            <a:endParaRPr lang="en-US" altLang="ja-JP" dirty="0"/>
          </a:p>
        </p:txBody>
      </p:sp>
      <p:graphicFrame>
        <p:nvGraphicFramePr>
          <p:cNvPr id="1026" name="Object 2"/>
          <p:cNvGraphicFramePr>
            <a:graphicFrameLocks noChangeAspect="1"/>
          </p:cNvGraphicFramePr>
          <p:nvPr/>
        </p:nvGraphicFramePr>
        <p:xfrm>
          <a:off x="8742232" y="1066800"/>
          <a:ext cx="3449768" cy="4732337"/>
        </p:xfrm>
        <a:graphic>
          <a:graphicData uri="http://schemas.openxmlformats.org/presentationml/2006/ole">
            <mc:AlternateContent xmlns:mc="http://schemas.openxmlformats.org/markup-compatibility/2006">
              <mc:Choice xmlns:v="urn:schemas-microsoft-com:vml" Requires="v">
                <p:oleObj spid="_x0000_s1041" name="Acrobat Document" r:id="rId4" imgW="5829300" imgH="8010435" progId="AcroExch.Document.DC">
                  <p:embed/>
                </p:oleObj>
              </mc:Choice>
              <mc:Fallback>
                <p:oleObj name="Acrobat Document" r:id="rId4" imgW="5829300" imgH="8010435" progId="AcroExch.Document.DC">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2232" y="1066800"/>
                        <a:ext cx="3449768" cy="4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テキスト ボックス 4"/>
          <p:cNvSpPr txBox="1"/>
          <p:nvPr/>
        </p:nvSpPr>
        <p:spPr>
          <a:xfrm>
            <a:off x="8741230" y="5780314"/>
            <a:ext cx="345077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b="1" dirty="0">
                <a:effectLst>
                  <a:outerShdw blurRad="38100" dist="38100" dir="2700000" algn="tl">
                    <a:srgbClr val="000000">
                      <a:alpha val="43137"/>
                    </a:srgbClr>
                  </a:outerShdw>
                </a:effectLst>
              </a:rPr>
              <a:t>公益財団法人　日本学校保健会　</a:t>
            </a:r>
            <a:endParaRPr kumimoji="1" lang="en-US" altLang="ja-JP" b="1" dirty="0">
              <a:effectLst>
                <a:outerShdw blurRad="38100" dist="38100" dir="2700000" algn="tl">
                  <a:srgbClr val="000000">
                    <a:alpha val="43137"/>
                  </a:srgbClr>
                </a:outerShdw>
              </a:effectLst>
            </a:endParaRPr>
          </a:p>
          <a:p>
            <a:pPr algn="ctr"/>
            <a:r>
              <a:rPr kumimoji="1" lang="ja-JP" altLang="en-US" b="1" dirty="0">
                <a:effectLst>
                  <a:outerShdw blurRad="38100" dist="38100" dir="2700000" algn="tl">
                    <a:srgbClr val="000000">
                      <a:alpha val="43137"/>
                    </a:srgbClr>
                  </a:outerShdw>
                </a:effectLst>
              </a:rPr>
              <a:t>平成３０年３月３０日　発行</a:t>
            </a:r>
          </a:p>
        </p:txBody>
      </p:sp>
    </p:spTree>
    <p:extLst>
      <p:ext uri="{BB962C8B-B14F-4D97-AF65-F5344CB8AC3E}">
        <p14:creationId xmlns:p14="http://schemas.microsoft.com/office/powerpoint/2010/main" val="1801268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9426" y="0"/>
            <a:ext cx="7901441" cy="947057"/>
          </a:xfrm>
        </p:spPr>
        <p:txBody>
          <a:bodyPr>
            <a:normAutofit/>
          </a:bodyPr>
          <a:lstStyle/>
          <a:p>
            <a:pPr algn="ctr"/>
            <a:r>
              <a:rPr kumimoji="1" lang="ja-JP" altLang="en-US" sz="2800" b="1" dirty="0">
                <a:effectLst>
                  <a:outerShdw blurRad="38100" dist="38100" dir="2700000" algn="tl">
                    <a:srgbClr val="000000">
                      <a:alpha val="43137"/>
                    </a:srgbClr>
                  </a:outerShdw>
                </a:effectLst>
              </a:rPr>
              <a:t>事後措置①</a:t>
            </a:r>
          </a:p>
        </p:txBody>
      </p:sp>
      <p:sp>
        <p:nvSpPr>
          <p:cNvPr id="3" name="コンテンツ プレースホルダ 2"/>
          <p:cNvSpPr>
            <a:spLocks noGrp="1"/>
          </p:cNvSpPr>
          <p:nvPr>
            <p:ph idx="1"/>
          </p:nvPr>
        </p:nvSpPr>
        <p:spPr>
          <a:xfrm>
            <a:off x="422955" y="1426029"/>
            <a:ext cx="11115902" cy="2231570"/>
          </a:xfrm>
        </p:spPr>
        <p:txBody>
          <a:bodyPr/>
          <a:lstStyle/>
          <a:p>
            <a:pPr>
              <a:buNone/>
            </a:pPr>
            <a:r>
              <a:rPr lang="ja-JP" altLang="en-US" dirty="0">
                <a:solidFill>
                  <a:schemeClr val="tx1"/>
                </a:solidFill>
              </a:rPr>
              <a:t>　</a:t>
            </a:r>
            <a:r>
              <a:rPr kumimoji="1" lang="ja-JP" altLang="en-US" b="1" dirty="0">
                <a:solidFill>
                  <a:schemeClr val="tx1"/>
                </a:solidFill>
                <a:effectLst>
                  <a:outerShdw blurRad="38100" dist="38100" dir="2700000" algn="tl">
                    <a:srgbClr val="000000">
                      <a:alpha val="43137"/>
                    </a:srgbClr>
                  </a:outerShdw>
                </a:effectLst>
              </a:rPr>
              <a:t>市町村の教育委員会は、就学時の健康診断を行ったときは、規則の第一号様式により、就学時</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kumimoji="1" lang="ja-JP" altLang="en-US" b="1" dirty="0">
                <a:solidFill>
                  <a:schemeClr val="tx1"/>
                </a:solidFill>
                <a:effectLst>
                  <a:outerShdw blurRad="38100" dist="38100" dir="2700000" algn="tl">
                    <a:srgbClr val="000000">
                      <a:alpha val="43137"/>
                    </a:srgbClr>
                  </a:outerShdw>
                </a:effectLst>
              </a:rPr>
              <a:t>の健康診断票を作成しなければならない。（施行令第四条第一項及び規則第四条）</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この規則の第一号様式による就学時健康診断票の作成は、法第一二条の適正な事後措置に</a:t>
            </a:r>
            <a:r>
              <a:rPr lang="ja-JP" altLang="en-US" b="1" dirty="0" err="1">
                <a:solidFill>
                  <a:schemeClr val="tx1"/>
                </a:solidFill>
                <a:effectLst>
                  <a:outerShdw blurRad="38100" dist="38100" dir="2700000" algn="tl">
                    <a:srgbClr val="000000">
                      <a:alpha val="43137"/>
                    </a:srgbClr>
                  </a:outerShdw>
                </a:effectLst>
              </a:rPr>
              <a:t>つな</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lang="ja-JP" altLang="en-US" b="1" dirty="0" err="1">
                <a:solidFill>
                  <a:schemeClr val="tx1"/>
                </a:solidFill>
                <a:effectLst>
                  <a:outerShdw blurRad="38100" dist="38100" dir="2700000" algn="tl">
                    <a:srgbClr val="000000">
                      <a:alpha val="43137"/>
                    </a:srgbClr>
                  </a:outerShdw>
                </a:effectLst>
              </a:rPr>
              <a:t>がる</a:t>
            </a:r>
            <a:r>
              <a:rPr lang="ja-JP" altLang="en-US" b="1" dirty="0">
                <a:solidFill>
                  <a:schemeClr val="tx1"/>
                </a:solidFill>
                <a:effectLst>
                  <a:outerShdw blurRad="38100" dist="38100" dir="2700000" algn="tl">
                    <a:srgbClr val="000000">
                      <a:alpha val="43137"/>
                    </a:srgbClr>
                  </a:outerShdw>
                </a:effectLst>
              </a:rPr>
              <a:t>基本となるもので、同票の注意事項を参照し、的確に記入することが必要である。</a:t>
            </a:r>
            <a:endParaRPr kumimoji="1" lang="ja-JP" altLang="en-US" b="1" dirty="0">
              <a:solidFill>
                <a:schemeClr val="tx1"/>
              </a:solidFill>
              <a:effectLst>
                <a:outerShdw blurRad="38100" dist="38100" dir="2700000" algn="tl">
                  <a:srgbClr val="000000">
                    <a:alpha val="43137"/>
                  </a:srgbClr>
                </a:outerShdw>
              </a:effectLst>
            </a:endParaRPr>
          </a:p>
        </p:txBody>
      </p:sp>
      <p:sp>
        <p:nvSpPr>
          <p:cNvPr id="4" name="下矢印 3"/>
          <p:cNvSpPr/>
          <p:nvPr/>
        </p:nvSpPr>
        <p:spPr>
          <a:xfrm>
            <a:off x="5159217" y="3449059"/>
            <a:ext cx="1497003" cy="52251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1"/>
              </a:solidFill>
            </a:endParaRPr>
          </a:p>
        </p:txBody>
      </p:sp>
      <p:sp>
        <p:nvSpPr>
          <p:cNvPr id="5" name="テキスト ボックス 4"/>
          <p:cNvSpPr txBox="1"/>
          <p:nvPr/>
        </p:nvSpPr>
        <p:spPr>
          <a:xfrm>
            <a:off x="728119" y="4133637"/>
            <a:ext cx="11049000" cy="1323439"/>
          </a:xfrm>
          <a:prstGeom prst="rect">
            <a:avLst/>
          </a:prstGeom>
          <a:noFill/>
        </p:spPr>
        <p:txBody>
          <a:bodyPr wrap="square" rtlCol="0">
            <a:spAutoFit/>
          </a:bodyPr>
          <a:lstStyle/>
          <a:p>
            <a:r>
              <a:rPr kumimoji="1" lang="ja-JP" altLang="en-US" sz="2000" b="1" dirty="0">
                <a:effectLst>
                  <a:outerShdw blurRad="38100" dist="38100" dir="2700000" algn="tl">
                    <a:srgbClr val="000000">
                      <a:alpha val="43137"/>
                    </a:srgbClr>
                  </a:outerShdw>
                </a:effectLst>
              </a:rPr>
              <a:t>市町村教育委員会は、翌学年の初めから１５日前までに、就学時健康診断票を就学時の健康診断を受けた者の入学する学校の校長に送付しなければならない。</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（学校保健安全法施行令第四条第二項</a:t>
            </a:r>
            <a:r>
              <a:rPr kumimoji="1" lang="ja-JP" altLang="en-US" sz="2000" dirty="0">
                <a:effectLst>
                  <a:outerShdw blurRad="38100" dist="38100" dir="2700000" algn="tl">
                    <a:srgbClr val="000000">
                      <a:alpha val="43137"/>
                    </a:srgbClr>
                  </a:outerShdw>
                </a:effectLst>
              </a:rPr>
              <a:t>）</a:t>
            </a:r>
            <a:endParaRPr kumimoji="1" lang="en-US" altLang="ja-JP" sz="2000" dirty="0">
              <a:effectLst>
                <a:outerShdw blurRad="38100" dist="38100" dir="2700000" algn="tl">
                  <a:srgbClr val="000000">
                    <a:alpha val="43137"/>
                  </a:srgbClr>
                </a:outerShdw>
              </a:effectLst>
            </a:endParaRPr>
          </a:p>
          <a:p>
            <a:endParaRPr kumimoji="1" lang="en-US" altLang="ja-JP" sz="2000" dirty="0"/>
          </a:p>
        </p:txBody>
      </p:sp>
      <p:sp>
        <p:nvSpPr>
          <p:cNvPr id="6" name="テキスト ボックス 5"/>
          <p:cNvSpPr txBox="1"/>
          <p:nvPr/>
        </p:nvSpPr>
        <p:spPr>
          <a:xfrm>
            <a:off x="696686" y="903514"/>
            <a:ext cx="1883229"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2400" dirty="0"/>
              <a:t>健康診断票</a:t>
            </a:r>
          </a:p>
        </p:txBody>
      </p:sp>
      <p:sp>
        <p:nvSpPr>
          <p:cNvPr id="7" name="正方形/長方形 6"/>
          <p:cNvSpPr/>
          <p:nvPr/>
        </p:nvSpPr>
        <p:spPr>
          <a:xfrm>
            <a:off x="1035244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35</a:t>
            </a:r>
            <a:endParaRPr kumimoji="1" lang="ja-JP" altLang="en-US" dirty="0"/>
          </a:p>
        </p:txBody>
      </p:sp>
      <p:sp>
        <p:nvSpPr>
          <p:cNvPr id="9" name="テキスト ボックス 8"/>
          <p:cNvSpPr txBox="1"/>
          <p:nvPr/>
        </p:nvSpPr>
        <p:spPr>
          <a:xfrm>
            <a:off x="501231" y="5234101"/>
            <a:ext cx="11189538" cy="215443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000" dirty="0"/>
              <a:t>　</a:t>
            </a:r>
            <a:r>
              <a:rPr kumimoji="1" lang="ja-JP" altLang="en-US" sz="2400" b="1" dirty="0">
                <a:effectLst>
                  <a:outerShdw blurRad="38100" dist="38100" dir="2700000" algn="tl">
                    <a:srgbClr val="000000">
                      <a:alpha val="43137"/>
                    </a:srgbClr>
                  </a:outerShdw>
                </a:effectLst>
              </a:rPr>
              <a:t>ポイント</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・市町村教育委員会は事後措置として、就学時の健康診断の結果を保護者に</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通知するが、そのお知らせの書式は各教育委員会によって異なる。</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・各々の書式に従い、所要事項を記載する。</a:t>
            </a:r>
            <a:endParaRPr kumimoji="1" lang="en-US" altLang="ja-JP" sz="2400" b="1" dirty="0">
              <a:effectLst>
                <a:outerShdw blurRad="38100" dist="38100" dir="2700000" algn="tl">
                  <a:srgbClr val="000000">
                    <a:alpha val="43137"/>
                  </a:srgbClr>
                </a:outerShdw>
              </a:effectLst>
            </a:endParaRPr>
          </a:p>
          <a:p>
            <a:r>
              <a:rPr kumimoji="1" lang="ja-JP" altLang="en-US" sz="2000" dirty="0">
                <a:effectLst>
                  <a:outerShdw blurRad="38100" dist="38100" dir="2700000" algn="tl">
                    <a:srgbClr val="000000">
                      <a:alpha val="43137"/>
                    </a:srgbClr>
                  </a:outerShdw>
                </a:effectLst>
              </a:rPr>
              <a:t>　　</a:t>
            </a:r>
            <a:endParaRPr kumimoji="1" lang="en-US" altLang="ja-JP" sz="2000" dirty="0">
              <a:effectLst>
                <a:outerShdw blurRad="38100" dist="38100" dir="2700000" algn="tl">
                  <a:srgbClr val="000000">
                    <a:alpha val="43137"/>
                  </a:srgbClr>
                </a:outerShdw>
              </a:effectLst>
            </a:endParaRPr>
          </a:p>
          <a:p>
            <a:r>
              <a:rPr kumimoji="1" lang="ja-JP" altLang="en-US" dirty="0">
                <a:effectLst>
                  <a:outerShdw blurRad="38100" dist="38100" dir="2700000" algn="tl">
                    <a:srgbClr val="000000">
                      <a:alpha val="43137"/>
                    </a:srgbClr>
                  </a:outerShdw>
                </a:effectLs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8713" y="772887"/>
            <a:ext cx="1730829"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2400" dirty="0"/>
              <a:t>留意事項</a:t>
            </a:r>
          </a:p>
        </p:txBody>
      </p:sp>
      <p:sp>
        <p:nvSpPr>
          <p:cNvPr id="5" name="テキスト ボックス 4"/>
          <p:cNvSpPr txBox="1"/>
          <p:nvPr/>
        </p:nvSpPr>
        <p:spPr>
          <a:xfrm>
            <a:off x="3984171" y="261257"/>
            <a:ext cx="3777343" cy="523220"/>
          </a:xfrm>
          <a:prstGeom prst="rect">
            <a:avLst/>
          </a:prstGeom>
          <a:noFill/>
        </p:spPr>
        <p:txBody>
          <a:bodyPr wrap="square" rtlCol="0">
            <a:spAutoFit/>
          </a:bodyPr>
          <a:lstStyle/>
          <a:p>
            <a:pPr algn="ctr"/>
            <a:r>
              <a:rPr kumimoji="1" lang="ja-JP" altLang="en-US" sz="2800" b="1" dirty="0">
                <a:effectLst>
                  <a:outerShdw blurRad="38100" dist="38100" dir="2700000" algn="tl">
                    <a:srgbClr val="000000">
                      <a:alpha val="43137"/>
                    </a:srgbClr>
                  </a:outerShdw>
                </a:effectLst>
              </a:rPr>
              <a:t>事後措置②</a:t>
            </a:r>
          </a:p>
        </p:txBody>
      </p:sp>
      <p:sp>
        <p:nvSpPr>
          <p:cNvPr id="6" name="テキスト ボックス 5"/>
          <p:cNvSpPr txBox="1"/>
          <p:nvPr/>
        </p:nvSpPr>
        <p:spPr>
          <a:xfrm>
            <a:off x="533399" y="1665515"/>
            <a:ext cx="10733315" cy="2862322"/>
          </a:xfrm>
          <a:prstGeom prst="rect">
            <a:avLst/>
          </a:prstGeom>
          <a:noFill/>
        </p:spPr>
        <p:txBody>
          <a:bodyPr wrap="square" rtlCol="0">
            <a:spAutoFit/>
          </a:bodyPr>
          <a:lstStyle/>
          <a:p>
            <a:r>
              <a:rPr kumimoji="1" lang="ja-JP" altLang="en-US" sz="2000" b="1" dirty="0">
                <a:effectLst>
                  <a:outerShdw blurRad="38100" dist="38100" dir="2700000" algn="tl">
                    <a:srgbClr val="000000">
                      <a:alpha val="43137"/>
                    </a:srgbClr>
                  </a:outerShdw>
                </a:effectLst>
              </a:rPr>
              <a:t>（１）疾病又は異常の疑いがない者</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発育も順調であり、心身に疾病又は異常も見られなくても、結果を保護者に知らせ、</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健康の保持増進に役立てることが適当である。</a:t>
            </a:r>
            <a:endParaRPr kumimoji="1" lang="en-US" altLang="ja-JP" sz="2000" b="1" dirty="0">
              <a:effectLst>
                <a:outerShdw blurRad="38100" dist="38100" dir="2700000" algn="tl">
                  <a:srgbClr val="000000">
                    <a:alpha val="43137"/>
                  </a:srgbClr>
                </a:outerShdw>
              </a:effectLst>
            </a:endParaRPr>
          </a:p>
          <a:p>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（２）疾病又は異常の疑いがある者等</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疾病又は異常の疑いがある者については、速やかに治療のために必要な医療を受け</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ることを勧告する。また、予防接種を受けていない者には予防接種を受けるよう勧　</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め、発育が順調でない者、栄養状態で注意が必要である者等には、その発育、健康</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状態に応じて保健上必要な助言を行う。</a:t>
            </a:r>
          </a:p>
        </p:txBody>
      </p:sp>
      <p:sp>
        <p:nvSpPr>
          <p:cNvPr id="7" name="テキスト ボックス 6"/>
          <p:cNvSpPr txBox="1"/>
          <p:nvPr/>
        </p:nvSpPr>
        <p:spPr>
          <a:xfrm>
            <a:off x="410966" y="4833257"/>
            <a:ext cx="11106120" cy="187743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400" b="1" dirty="0">
                <a:effectLst>
                  <a:outerShdw blurRad="38100" dist="38100" dir="2700000" algn="tl">
                    <a:srgbClr val="000000">
                      <a:alpha val="43137"/>
                    </a:srgbClr>
                  </a:outerShdw>
                </a:effectLst>
              </a:rPr>
              <a:t>ポイント</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発育が順調でない者や、栄養状態で注意が必要である者で、全身の状況や</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保護者と幼児との様子から、児童虐待などが疑われる場合には、速やかに</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児童相談所等に通告する必要がある。</a:t>
            </a:r>
            <a:endParaRPr kumimoji="1" lang="en-US" altLang="ja-JP" sz="2400" b="1" dirty="0">
              <a:effectLst>
                <a:outerShdw blurRad="38100" dist="38100" dir="2700000" algn="tl">
                  <a:srgbClr val="000000">
                    <a:alpha val="43137"/>
                  </a:srgbClr>
                </a:outerShdw>
              </a:effectLst>
            </a:endParaRPr>
          </a:p>
          <a:p>
            <a:endParaRPr kumimoji="1" lang="ja-JP" altLang="en-US" sz="2000" dirty="0"/>
          </a:p>
        </p:txBody>
      </p:sp>
      <p:sp>
        <p:nvSpPr>
          <p:cNvPr id="8" name="正方形/長方形 7"/>
          <p:cNvSpPr/>
          <p:nvPr/>
        </p:nvSpPr>
        <p:spPr>
          <a:xfrm>
            <a:off x="10330677"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35</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2555" y="370114"/>
            <a:ext cx="9983788" cy="1338943"/>
          </a:xfrm>
        </p:spPr>
        <p:txBody>
          <a:bodyPr/>
          <a:lstStyle/>
          <a:p>
            <a:r>
              <a:rPr kumimoji="1" lang="ja-JP" altLang="en-US" b="1" dirty="0">
                <a:effectLst>
                  <a:outerShdw blurRad="38100" dist="38100" dir="2700000" algn="tl">
                    <a:srgbClr val="000000">
                      <a:alpha val="43137"/>
                    </a:srgbClr>
                  </a:outerShdw>
                </a:effectLst>
              </a:rPr>
              <a:t>就学時の健康診断時に注意すべき疾患及び異常</a:t>
            </a:r>
          </a:p>
        </p:txBody>
      </p:sp>
      <p:sp>
        <p:nvSpPr>
          <p:cNvPr id="3" name="コンテンツ プレースホルダ 2"/>
          <p:cNvSpPr>
            <a:spLocks noGrp="1"/>
          </p:cNvSpPr>
          <p:nvPr>
            <p:ph idx="1"/>
          </p:nvPr>
        </p:nvSpPr>
        <p:spPr>
          <a:xfrm>
            <a:off x="174171" y="1393371"/>
            <a:ext cx="11865430" cy="3265715"/>
          </a:xfrm>
        </p:spPr>
        <p:txBody>
          <a:bodyPr>
            <a:normAutofit/>
          </a:bodyPr>
          <a:lstStyle/>
          <a:p>
            <a:pPr>
              <a:buNone/>
            </a:pPr>
            <a:r>
              <a:rPr lang="ja-JP" altLang="en-US" sz="2400" b="1" dirty="0">
                <a:solidFill>
                  <a:schemeClr val="tx1"/>
                </a:solidFill>
                <a:effectLst>
                  <a:outerShdw blurRad="38100" dist="38100" dir="2700000" algn="tl">
                    <a:srgbClr val="000000">
                      <a:alpha val="43137"/>
                    </a:srgbClr>
                  </a:outerShdw>
                </a:effectLst>
              </a:rPr>
              <a:t>１．</a:t>
            </a:r>
            <a:r>
              <a:rPr kumimoji="1" lang="ja-JP" altLang="en-US" sz="2400" b="1" dirty="0">
                <a:solidFill>
                  <a:schemeClr val="tx1"/>
                </a:solidFill>
                <a:effectLst>
                  <a:outerShdw blurRad="38100" dist="38100" dir="2700000" algn="tl">
                    <a:srgbClr val="000000">
                      <a:alpha val="43137"/>
                    </a:srgbClr>
                  </a:outerShdw>
                </a:effectLst>
              </a:rPr>
              <a:t>歯の萌出状態とう歯</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（１）歯の萌出</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・永久歯で最初に萌出する下顎中切歯の平均は、男児で６年３か月、女児で６年１か月。</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これより２～３か月遅れて下顎第一大臼歯が、さらに２～４カ月遅れて上顎第一大臼歯が</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萌出。</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a:t>
            </a:r>
            <a:r>
              <a:rPr lang="ja-JP" altLang="en-US" b="1" dirty="0">
                <a:solidFill>
                  <a:schemeClr val="tx1"/>
                </a:solidFill>
                <a:effectLst>
                  <a:outerShdw blurRad="38100" dist="38100" dir="2700000" algn="tl">
                    <a:srgbClr val="000000">
                      <a:alpha val="43137"/>
                    </a:srgbClr>
                  </a:outerShdw>
                </a:effectLst>
              </a:rPr>
              <a:t>第一大臼歯の平均萌出時期は、男児で６年８か月、女児で６年７か月であるが、前後１年</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間の個人差は特に問題ない。</a:t>
            </a:r>
            <a:endParaRPr kumimoji="1" lang="ja-JP" altLang="en-US" b="1" dirty="0">
              <a:solidFill>
                <a:schemeClr val="tx1"/>
              </a:solidFill>
              <a:effectLst>
                <a:outerShdw blurRad="38100" dist="38100" dir="2700000" algn="tl">
                  <a:srgbClr val="000000">
                    <a:alpha val="43137"/>
                  </a:srgbClr>
                </a:outerShdw>
              </a:effectLst>
            </a:endParaRPr>
          </a:p>
        </p:txBody>
      </p:sp>
      <p:sp>
        <p:nvSpPr>
          <p:cNvPr id="4" name="テキスト ボックス 3"/>
          <p:cNvSpPr txBox="1"/>
          <p:nvPr/>
        </p:nvSpPr>
        <p:spPr>
          <a:xfrm>
            <a:off x="620485" y="4887686"/>
            <a:ext cx="11016343"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kumimoji="1" lang="en-US" altLang="ja-JP" dirty="0"/>
          </a:p>
          <a:p>
            <a:r>
              <a:rPr kumimoji="1" lang="ja-JP" altLang="en-US" sz="2400" dirty="0"/>
              <a:t>　</a:t>
            </a:r>
            <a:r>
              <a:rPr kumimoji="1" lang="ja-JP" altLang="en-US" sz="2400" b="1" dirty="0">
                <a:effectLst>
                  <a:outerShdw blurRad="38100" dist="38100" dir="2700000" algn="tl">
                    <a:srgbClr val="000000">
                      <a:alpha val="43137"/>
                    </a:srgbClr>
                  </a:outerShdw>
                </a:effectLst>
              </a:rPr>
              <a:t>ポイント</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就学時の健康診断の際は、萌出直後の第一大臼歯を観察し、萌出状態、</a:t>
            </a:r>
            <a:endParaRPr kumimoji="1" lang="en-US" altLang="ja-JP" sz="2400" b="1" dirty="0">
              <a:effectLst>
                <a:outerShdw blurRad="38100" dist="38100" dir="2700000" algn="tl">
                  <a:srgbClr val="000000">
                    <a:alpha val="43137"/>
                  </a:srgbClr>
                </a:outerShdw>
              </a:effectLst>
            </a:endParaRPr>
          </a:p>
          <a:p>
            <a:r>
              <a:rPr kumimoji="1" lang="ja-JP" altLang="en-US" sz="2400" b="1" dirty="0">
                <a:effectLst>
                  <a:outerShdw blurRad="38100" dist="38100" dir="2700000" algn="tl">
                    <a:srgbClr val="000000">
                      <a:alpha val="43137"/>
                    </a:srgbClr>
                  </a:outerShdw>
                </a:effectLst>
              </a:rPr>
              <a:t>　　　歯垢沈着状態、</a:t>
            </a:r>
            <a:r>
              <a:rPr kumimoji="1" lang="ja-JP" altLang="en-US" sz="2400" b="1" dirty="0" err="1">
                <a:effectLst>
                  <a:outerShdw blurRad="38100" dist="38100" dir="2700000" algn="tl">
                    <a:srgbClr val="000000">
                      <a:alpha val="43137"/>
                    </a:srgbClr>
                  </a:outerShdw>
                </a:effectLst>
              </a:rPr>
              <a:t>う</a:t>
            </a:r>
            <a:r>
              <a:rPr kumimoji="1" lang="ja-JP" altLang="en-US" sz="2400" b="1" dirty="0">
                <a:effectLst>
                  <a:outerShdw blurRad="38100" dist="38100" dir="2700000" algn="tl">
                    <a:srgbClr val="000000">
                      <a:alpha val="43137"/>
                    </a:srgbClr>
                  </a:outerShdw>
                </a:effectLst>
              </a:rPr>
              <a:t>歯及び歯の形成不全の有無の確認を行う。</a:t>
            </a:r>
            <a:endParaRPr kumimoji="1" lang="en-US" altLang="ja-JP" sz="2400" b="1" dirty="0">
              <a:effectLst>
                <a:outerShdw blurRad="38100" dist="38100" dir="2700000" algn="tl">
                  <a:srgbClr val="000000">
                    <a:alpha val="43137"/>
                  </a:srgbClr>
                </a:outerShdw>
              </a:effectLst>
            </a:endParaRPr>
          </a:p>
          <a:p>
            <a:endParaRPr kumimoji="1" lang="ja-JP" altLang="en-US" dirty="0"/>
          </a:p>
        </p:txBody>
      </p:sp>
      <p:sp>
        <p:nvSpPr>
          <p:cNvPr id="5" name="正方形/長方形 4"/>
          <p:cNvSpPr/>
          <p:nvPr/>
        </p:nvSpPr>
        <p:spPr>
          <a:xfrm>
            <a:off x="1035244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50</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972" y="3943046"/>
            <a:ext cx="11146972" cy="2599268"/>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kumimoji="1" lang="ja-JP" altLang="en-US" sz="2000" dirty="0"/>
              <a:t>　</a:t>
            </a:r>
            <a:r>
              <a:rPr kumimoji="1" lang="en-US" altLang="ja-JP" sz="2000" dirty="0"/>
              <a:t/>
            </a:r>
            <a:br>
              <a:rPr kumimoji="1" lang="en-US" altLang="ja-JP" sz="2000" dirty="0"/>
            </a:br>
            <a:r>
              <a:rPr lang="ja-JP" altLang="en-US" sz="2000" dirty="0"/>
              <a:t>　</a:t>
            </a:r>
            <a:r>
              <a:rPr lang="en-US" altLang="ja-JP" sz="2000" dirty="0"/>
              <a:t/>
            </a:r>
            <a:br>
              <a:rPr lang="en-US" altLang="ja-JP" sz="2000" dirty="0"/>
            </a:br>
            <a:r>
              <a:rPr lang="en-US" altLang="ja-JP" sz="2000" dirty="0"/>
              <a:t/>
            </a:r>
            <a:br>
              <a:rPr lang="en-US" altLang="ja-JP" sz="2000" dirty="0"/>
            </a:br>
            <a:r>
              <a:rPr kumimoji="1" lang="ja-JP" altLang="en-US" sz="2700" b="1" dirty="0">
                <a:effectLst>
                  <a:outerShdw blurRad="38100" dist="38100" dir="2700000" algn="tl">
                    <a:srgbClr val="000000">
                      <a:alpha val="43137"/>
                    </a:srgbClr>
                  </a:outerShdw>
                </a:effectLst>
              </a:rPr>
              <a:t>ポイント</a:t>
            </a:r>
            <a:r>
              <a:rPr kumimoji="1" lang="en-US" altLang="ja-JP" sz="2700" b="1" dirty="0">
                <a:effectLst>
                  <a:outerShdw blurRad="38100" dist="38100" dir="2700000" algn="tl">
                    <a:srgbClr val="000000">
                      <a:alpha val="43137"/>
                    </a:srgbClr>
                  </a:outerShdw>
                </a:effectLst>
              </a:rPr>
              <a:t/>
            </a:r>
            <a:br>
              <a:rPr kumimoji="1" lang="en-US" altLang="ja-JP" sz="2700" b="1" dirty="0">
                <a:effectLst>
                  <a:outerShdw blurRad="38100" dist="38100" dir="2700000" algn="tl">
                    <a:srgbClr val="000000">
                      <a:alpha val="43137"/>
                    </a:srgbClr>
                  </a:outerShdw>
                </a:effectLst>
              </a:rPr>
            </a:br>
            <a:r>
              <a:rPr kumimoji="1" lang="ja-JP" altLang="en-US" sz="2700" b="1" dirty="0">
                <a:effectLst>
                  <a:outerShdw blurRad="38100" dist="38100" dir="2700000" algn="tl">
                    <a:srgbClr val="000000">
                      <a:alpha val="43137"/>
                    </a:srgbClr>
                  </a:outerShdw>
                </a:effectLst>
              </a:rPr>
              <a:t>　・</a:t>
            </a:r>
            <a:r>
              <a:rPr lang="ja-JP" altLang="en-US" sz="2700" b="1" dirty="0" err="1">
                <a:effectLst>
                  <a:outerShdw blurRad="38100" dist="38100" dir="2700000" algn="tl">
                    <a:srgbClr val="000000">
                      <a:alpha val="43137"/>
                    </a:srgbClr>
                  </a:outerShdw>
                </a:effectLst>
              </a:rPr>
              <a:t>う蝕</a:t>
            </a:r>
            <a:r>
              <a:rPr lang="ja-JP" altLang="en-US" sz="2700" b="1" dirty="0">
                <a:effectLst>
                  <a:outerShdw blurRad="38100" dist="38100" dir="2700000" algn="tl">
                    <a:srgbClr val="000000">
                      <a:alpha val="43137"/>
                    </a:srgbClr>
                  </a:outerShdw>
                </a:effectLst>
              </a:rPr>
              <a:t>多発傾向者の場合は、より積極的な予防管理が必要となるため、担当</a:t>
            </a:r>
            <a:r>
              <a:rPr lang="en-US" altLang="ja-JP" sz="2700" b="1" dirty="0">
                <a:effectLst>
                  <a:outerShdw blurRad="38100" dist="38100" dir="2700000" algn="tl">
                    <a:srgbClr val="000000">
                      <a:alpha val="43137"/>
                    </a:srgbClr>
                  </a:outerShdw>
                </a:effectLst>
              </a:rPr>
              <a:t/>
            </a:r>
            <a:br>
              <a:rPr lang="en-US" altLang="ja-JP" sz="2700" b="1" dirty="0">
                <a:effectLst>
                  <a:outerShdw blurRad="38100" dist="38100" dir="2700000" algn="tl">
                    <a:srgbClr val="000000">
                      <a:alpha val="43137"/>
                    </a:srgbClr>
                  </a:outerShdw>
                </a:effectLst>
              </a:rPr>
            </a:br>
            <a:r>
              <a:rPr lang="ja-JP" altLang="en-US" sz="2700" b="1" dirty="0">
                <a:effectLst>
                  <a:outerShdw blurRad="38100" dist="38100" dir="2700000" algn="tl">
                    <a:srgbClr val="000000">
                      <a:alpha val="43137"/>
                    </a:srgbClr>
                  </a:outerShdw>
                </a:effectLst>
              </a:rPr>
              <a:t>　　歯科医師所見欄にその旨を記載し、かかりつけ歯科医への受診を勧める。</a:t>
            </a:r>
            <a:r>
              <a:rPr lang="en-US" altLang="ja-JP" sz="2700" b="1" dirty="0">
                <a:effectLst>
                  <a:outerShdw blurRad="38100" dist="38100" dir="2700000" algn="tl">
                    <a:srgbClr val="000000">
                      <a:alpha val="43137"/>
                    </a:srgbClr>
                  </a:outerShdw>
                </a:effectLst>
              </a:rPr>
              <a:t/>
            </a:r>
            <a:br>
              <a:rPr lang="en-US" altLang="ja-JP" sz="2700" b="1" dirty="0">
                <a:effectLst>
                  <a:outerShdw blurRad="38100" dist="38100" dir="2700000" algn="tl">
                    <a:srgbClr val="000000">
                      <a:alpha val="43137"/>
                    </a:srgbClr>
                  </a:outerShdw>
                </a:effectLst>
              </a:rPr>
            </a:br>
            <a:r>
              <a:rPr lang="ja-JP" altLang="en-US" sz="2700" b="1" dirty="0">
                <a:effectLst>
                  <a:outerShdw blurRad="38100" dist="38100" dir="2700000" algn="tl">
                    <a:srgbClr val="000000">
                      <a:alpha val="43137"/>
                    </a:srgbClr>
                  </a:outerShdw>
                </a:effectLst>
              </a:rPr>
              <a:t>　・保護者に対しては、歯が萌出して２～３年間に最もう蝕になりやすいこと、</a:t>
            </a:r>
            <a:r>
              <a:rPr lang="en-US" altLang="ja-JP" sz="2700" b="1" dirty="0">
                <a:effectLst>
                  <a:outerShdw blurRad="38100" dist="38100" dir="2700000" algn="tl">
                    <a:srgbClr val="000000">
                      <a:alpha val="43137"/>
                    </a:srgbClr>
                  </a:outerShdw>
                </a:effectLst>
              </a:rPr>
              <a:t/>
            </a:r>
            <a:br>
              <a:rPr lang="en-US" altLang="ja-JP" sz="2700" b="1" dirty="0">
                <a:effectLst>
                  <a:outerShdw blurRad="38100" dist="38100" dir="2700000" algn="tl">
                    <a:srgbClr val="000000">
                      <a:alpha val="43137"/>
                    </a:srgbClr>
                  </a:outerShdw>
                </a:effectLst>
              </a:rPr>
            </a:br>
            <a:r>
              <a:rPr lang="ja-JP" altLang="en-US" sz="2700" b="1" dirty="0">
                <a:effectLst>
                  <a:outerShdw blurRad="38100" dist="38100" dir="2700000" algn="tl">
                    <a:srgbClr val="000000">
                      <a:alpha val="43137"/>
                    </a:srgbClr>
                  </a:outerShdw>
                </a:effectLst>
              </a:rPr>
              <a:t>　　予防上重要な時期であることなどを保健指導する。</a:t>
            </a:r>
            <a:r>
              <a:rPr lang="en-US" altLang="ja-JP" sz="2700" b="1" dirty="0">
                <a:effectLst>
                  <a:outerShdw blurRad="38100" dist="38100" dir="2700000" algn="tl">
                    <a:srgbClr val="000000">
                      <a:alpha val="43137"/>
                    </a:srgbClr>
                  </a:outerShdw>
                </a:effectLst>
              </a:rPr>
              <a:t/>
            </a:r>
            <a:br>
              <a:rPr lang="en-US" altLang="ja-JP" sz="2700" b="1" dirty="0">
                <a:effectLst>
                  <a:outerShdw blurRad="38100" dist="38100" dir="2700000" algn="tl">
                    <a:srgbClr val="000000">
                      <a:alpha val="43137"/>
                    </a:srgbClr>
                  </a:outerShdw>
                </a:effectLst>
              </a:rPr>
            </a:br>
            <a:r>
              <a:rPr lang="en-US" altLang="ja-JP" sz="2200" dirty="0"/>
              <a:t/>
            </a:r>
            <a:br>
              <a:rPr lang="en-US" altLang="ja-JP" sz="2200" dirty="0"/>
            </a:br>
            <a:r>
              <a:rPr lang="en-US" altLang="ja-JP" sz="2200" dirty="0"/>
              <a:t/>
            </a:r>
            <a:br>
              <a:rPr lang="en-US" altLang="ja-JP" sz="2200" dirty="0"/>
            </a:br>
            <a:r>
              <a:rPr lang="ja-JP" altLang="en-US" sz="2200" dirty="0"/>
              <a:t>　　</a:t>
            </a:r>
            <a:endParaRPr kumimoji="1" lang="ja-JP" altLang="en-US" sz="2200" dirty="0"/>
          </a:p>
        </p:txBody>
      </p:sp>
      <p:sp>
        <p:nvSpPr>
          <p:cNvPr id="3" name="コンテンツ プレースホルダ 2"/>
          <p:cNvSpPr>
            <a:spLocks noGrp="1"/>
          </p:cNvSpPr>
          <p:nvPr>
            <p:ph idx="1"/>
          </p:nvPr>
        </p:nvSpPr>
        <p:spPr>
          <a:xfrm>
            <a:off x="272143" y="457200"/>
            <a:ext cx="11734799" cy="3615267"/>
          </a:xfrm>
        </p:spPr>
        <p:txBody>
          <a:bodyPr/>
          <a:lstStyle/>
          <a:p>
            <a:pPr>
              <a:buNone/>
            </a:pPr>
            <a:r>
              <a:rPr kumimoji="1" lang="ja-JP" altLang="en-US" b="1" dirty="0">
                <a:solidFill>
                  <a:schemeClr val="tx1"/>
                </a:solidFill>
                <a:effectLst>
                  <a:outerShdw blurRad="38100" dist="38100" dir="2700000" algn="tl">
                    <a:srgbClr val="000000">
                      <a:alpha val="43137"/>
                    </a:srgbClr>
                  </a:outerShdw>
                </a:effectLst>
              </a:rPr>
              <a:t>（２）第一大臼歯</a:t>
            </a:r>
            <a:r>
              <a:rPr kumimoji="1" lang="ja-JP" altLang="en-US" b="1" dirty="0" err="1">
                <a:solidFill>
                  <a:schemeClr val="tx1"/>
                </a:solidFill>
                <a:effectLst>
                  <a:outerShdw blurRad="38100" dist="38100" dir="2700000" algn="tl">
                    <a:srgbClr val="000000">
                      <a:alpha val="43137"/>
                    </a:srgbClr>
                  </a:outerShdw>
                </a:effectLst>
              </a:rPr>
              <a:t>う</a:t>
            </a:r>
            <a:r>
              <a:rPr kumimoji="1" lang="ja-JP" altLang="en-US" b="1" dirty="0">
                <a:solidFill>
                  <a:schemeClr val="tx1"/>
                </a:solidFill>
                <a:effectLst>
                  <a:outerShdw blurRad="38100" dist="38100" dir="2700000" algn="tl">
                    <a:srgbClr val="000000">
                      <a:alpha val="43137"/>
                    </a:srgbClr>
                  </a:outerShdw>
                </a:effectLst>
              </a:rPr>
              <a:t>歯</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・萌出直後は</a:t>
            </a:r>
            <a:r>
              <a:rPr lang="ja-JP" altLang="en-US" b="1" dirty="0" smtClean="0">
                <a:solidFill>
                  <a:schemeClr val="tx1"/>
                </a:solidFill>
                <a:effectLst>
                  <a:outerShdw blurRad="38100" dist="38100" dir="2700000" algn="tl">
                    <a:srgbClr val="000000">
                      <a:alpha val="43137"/>
                    </a:srgbClr>
                  </a:outerShdw>
                </a:effectLst>
              </a:rPr>
              <a:t>、歯を構成しているカルシウム</a:t>
            </a:r>
            <a:r>
              <a:rPr lang="ja-JP" altLang="en-US" b="1" dirty="0">
                <a:solidFill>
                  <a:schemeClr val="tx1"/>
                </a:solidFill>
                <a:effectLst>
                  <a:outerShdw blurRad="38100" dist="38100" dir="2700000" algn="tl">
                    <a:srgbClr val="000000">
                      <a:alpha val="43137"/>
                    </a:srgbClr>
                  </a:outerShdw>
                </a:effectLst>
              </a:rPr>
              <a:t>の結晶が未完成で、酸に抵抗性が低い状態。</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a:t>
            </a:r>
            <a:r>
              <a:rPr lang="ja-JP" altLang="en-US" b="1" dirty="0">
                <a:solidFill>
                  <a:schemeClr val="tx1"/>
                </a:solidFill>
                <a:effectLst>
                  <a:outerShdw blurRad="38100" dist="38100" dir="2700000" algn="tl">
                    <a:srgbClr val="000000">
                      <a:alpha val="43137"/>
                    </a:srgbClr>
                  </a:outerShdw>
                </a:effectLst>
              </a:rPr>
              <a:t>　・</a:t>
            </a:r>
            <a:r>
              <a:rPr kumimoji="1" lang="ja-JP" altLang="en-US" b="1" dirty="0">
                <a:solidFill>
                  <a:schemeClr val="tx1"/>
                </a:solidFill>
                <a:effectLst>
                  <a:outerShdw blurRad="38100" dist="38100" dir="2700000" algn="tl">
                    <a:srgbClr val="000000">
                      <a:alpha val="43137"/>
                    </a:srgbClr>
                  </a:outerShdw>
                </a:effectLst>
              </a:rPr>
              <a:t>この時期の</a:t>
            </a:r>
            <a:r>
              <a:rPr kumimoji="1" lang="ja-JP" altLang="en-US" b="1" dirty="0" err="1">
                <a:solidFill>
                  <a:schemeClr val="tx1"/>
                </a:solidFill>
                <a:effectLst>
                  <a:outerShdw blurRad="38100" dist="38100" dir="2700000" algn="tl">
                    <a:srgbClr val="000000">
                      <a:alpha val="43137"/>
                    </a:srgbClr>
                  </a:outerShdw>
                </a:effectLst>
              </a:rPr>
              <a:t>う蝕は、</a:t>
            </a:r>
            <a:r>
              <a:rPr kumimoji="1" lang="ja-JP" altLang="en-US" b="1" dirty="0">
                <a:solidFill>
                  <a:schemeClr val="tx1"/>
                </a:solidFill>
                <a:effectLst>
                  <a:outerShdw blurRad="38100" dist="38100" dir="2700000" algn="tl">
                    <a:srgbClr val="000000">
                      <a:alpha val="43137"/>
                    </a:srgbClr>
                  </a:outerShdw>
                </a:effectLst>
              </a:rPr>
              <a:t>歯の崩壊が急性・広範性に進行し、歯髄炎に波及し歯痛を起こしやすい。</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・第一大臼歯に要観察歯（ＣＯ）の状況が認められる場合、放置するとう蝕に移行するリスク</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が高いため保護者に説明し、家庭での口腔清掃、かかりつけ歯科医による継続的な管理、フッ</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化物の応用など予防処置を図ることが重要。</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endParaRPr kumimoji="1" lang="ja-JP" altLang="en-US" b="1" dirty="0">
              <a:solidFill>
                <a:schemeClr val="tx1"/>
              </a:solidFill>
              <a:effectLst>
                <a:outerShdw blurRad="38100" dist="38100" dir="2700000" algn="tl">
                  <a:srgbClr val="000000">
                    <a:alpha val="43137"/>
                  </a:srgbClr>
                </a:outerShdw>
              </a:effectLst>
            </a:endParaRPr>
          </a:p>
        </p:txBody>
      </p:sp>
      <p:sp>
        <p:nvSpPr>
          <p:cNvPr id="4" name="正方形/長方形 3"/>
          <p:cNvSpPr/>
          <p:nvPr/>
        </p:nvSpPr>
        <p:spPr>
          <a:xfrm>
            <a:off x="10363334"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50</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096" y="5192486"/>
            <a:ext cx="11072359" cy="1665514"/>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kumimoji="1" lang="ja-JP" altLang="en-US" sz="2400" b="1" dirty="0">
                <a:effectLst>
                  <a:outerShdw blurRad="38100" dist="38100" dir="2700000" algn="tl">
                    <a:srgbClr val="000000">
                      <a:alpha val="43137"/>
                    </a:srgbClr>
                  </a:outerShdw>
                </a:effectLst>
              </a:rPr>
              <a:t>ポイント</a:t>
            </a:r>
            <a:r>
              <a:rPr kumimoji="1" lang="en-US" altLang="ja-JP" sz="2400" b="1" dirty="0">
                <a:effectLst>
                  <a:outerShdw blurRad="38100" dist="38100" dir="2700000" algn="tl">
                    <a:srgbClr val="000000">
                      <a:alpha val="43137"/>
                    </a:srgbClr>
                  </a:outerShdw>
                </a:effectLst>
              </a:rPr>
              <a:t/>
            </a:r>
            <a:br>
              <a:rPr kumimoji="1" lang="en-US" altLang="ja-JP" sz="2400" b="1" dirty="0">
                <a:effectLst>
                  <a:outerShdw blurRad="38100" dist="38100" dir="2700000" algn="tl">
                    <a:srgbClr val="000000">
                      <a:alpha val="43137"/>
                    </a:srgbClr>
                  </a:outerShdw>
                </a:effectLst>
              </a:rPr>
            </a:br>
            <a:r>
              <a:rPr lang="ja-JP" altLang="en-US" sz="2400" b="1" dirty="0">
                <a:effectLst>
                  <a:outerShdw blurRad="38100" dist="38100" dir="2700000" algn="tl">
                    <a:srgbClr val="000000">
                      <a:alpha val="43137"/>
                    </a:srgbClr>
                  </a:outerShdw>
                </a:effectLst>
              </a:rPr>
              <a:t>　・就学時の健康診断では、乳歯の未処置歯についても検査し、</a:t>
            </a:r>
            <a:r>
              <a:rPr lang="ja-JP" altLang="en-US" sz="2400" b="1" dirty="0" err="1">
                <a:effectLst>
                  <a:outerShdw blurRad="38100" dist="38100" dir="2700000" algn="tl">
                    <a:srgbClr val="000000">
                      <a:alpha val="43137"/>
                    </a:srgbClr>
                  </a:outerShdw>
                </a:effectLst>
              </a:rPr>
              <a:t>う蝕が</a:t>
            </a:r>
            <a:r>
              <a:rPr lang="ja-JP" altLang="en-US" sz="2400" b="1" dirty="0">
                <a:effectLst>
                  <a:outerShdw blurRad="38100" dist="38100" dir="2700000" algn="tl">
                    <a:srgbClr val="000000">
                      <a:alpha val="43137"/>
                    </a:srgbClr>
                  </a:outerShdw>
                </a:effectLst>
              </a:rPr>
              <a:t>進んでいる　</a:t>
            </a:r>
            <a:r>
              <a:rPr lang="en-US" altLang="ja-JP" sz="2400" b="1" dirty="0">
                <a:effectLst>
                  <a:outerShdw blurRad="38100" dist="38100" dir="2700000" algn="tl">
                    <a:srgbClr val="000000">
                      <a:alpha val="43137"/>
                    </a:srgbClr>
                  </a:outerShdw>
                </a:effectLst>
              </a:rPr>
              <a:t/>
            </a:r>
            <a:br>
              <a:rPr lang="en-US" altLang="ja-JP" sz="2400" b="1" dirty="0">
                <a:effectLst>
                  <a:outerShdw blurRad="38100" dist="38100" dir="2700000" algn="tl">
                    <a:srgbClr val="000000">
                      <a:alpha val="43137"/>
                    </a:srgbClr>
                  </a:outerShdw>
                </a:effectLst>
              </a:rPr>
            </a:br>
            <a:r>
              <a:rPr lang="ja-JP" altLang="en-US" sz="2400" b="1" dirty="0">
                <a:effectLst>
                  <a:outerShdw blurRad="38100" dist="38100" dir="2700000" algn="tl">
                    <a:srgbClr val="000000">
                      <a:alpha val="43137"/>
                    </a:srgbClr>
                  </a:outerShdw>
                </a:effectLst>
              </a:rPr>
              <a:t>　　場合は就学前の早い段階で治療を受けておくよう保護者に勧告すべきである。</a:t>
            </a:r>
            <a:r>
              <a:rPr lang="en-US" altLang="ja-JP" sz="2400" b="1" dirty="0">
                <a:effectLst>
                  <a:outerShdw blurRad="38100" dist="38100" dir="2700000" algn="tl">
                    <a:srgbClr val="000000">
                      <a:alpha val="43137"/>
                    </a:srgbClr>
                  </a:outerShdw>
                </a:effectLst>
              </a:rPr>
              <a:t/>
            </a:r>
            <a:br>
              <a:rPr lang="en-US" altLang="ja-JP" sz="2400" b="1" dirty="0">
                <a:effectLst>
                  <a:outerShdw blurRad="38100" dist="38100" dir="2700000" algn="tl">
                    <a:srgbClr val="000000">
                      <a:alpha val="43137"/>
                    </a:srgbClr>
                  </a:outerShdw>
                </a:effectLst>
              </a:rPr>
            </a:br>
            <a:r>
              <a:rPr lang="ja-JP" altLang="en-US" sz="2400" b="1" dirty="0">
                <a:effectLst>
                  <a:outerShdw blurRad="38100" dist="38100" dir="2700000" algn="tl">
                    <a:srgbClr val="000000">
                      <a:alpha val="43137"/>
                    </a:srgbClr>
                  </a:outerShdw>
                </a:effectLst>
              </a:rPr>
              <a:t>　・就学した児童が、歯痛で学習活動に支障が生じないようにする。</a:t>
            </a:r>
            <a:endParaRPr kumimoji="1" lang="ja-JP" altLang="en-US" sz="2400" b="1"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283029" y="359229"/>
            <a:ext cx="11408228" cy="5529943"/>
          </a:xfrm>
        </p:spPr>
        <p:txBody>
          <a:bodyPr>
            <a:normAutofit fontScale="85000" lnSpcReduction="20000"/>
          </a:bodyPr>
          <a:lstStyle/>
          <a:p>
            <a:pPr>
              <a:buNone/>
            </a:pPr>
            <a:r>
              <a:rPr kumimoji="1" lang="ja-JP" altLang="en-US" sz="2400" b="1" dirty="0">
                <a:solidFill>
                  <a:schemeClr val="tx1"/>
                </a:solidFill>
                <a:effectLst>
                  <a:outerShdw blurRad="38100" dist="38100" dir="2700000" algn="tl">
                    <a:srgbClr val="000000">
                      <a:alpha val="43137"/>
                    </a:srgbClr>
                  </a:outerShdw>
                </a:effectLst>
              </a:rPr>
              <a:t>（３）乳歯</a:t>
            </a:r>
            <a:r>
              <a:rPr kumimoji="1" lang="ja-JP" altLang="en-US" sz="2400" b="1" dirty="0" err="1">
                <a:solidFill>
                  <a:schemeClr val="tx1"/>
                </a:solidFill>
                <a:effectLst>
                  <a:outerShdw blurRad="38100" dist="38100" dir="2700000" algn="tl">
                    <a:srgbClr val="000000">
                      <a:alpha val="43137"/>
                    </a:srgbClr>
                  </a:outerShdw>
                </a:effectLst>
              </a:rPr>
              <a:t>う</a:t>
            </a:r>
            <a:r>
              <a:rPr kumimoji="1" lang="ja-JP" altLang="en-US" sz="2400" b="1" dirty="0">
                <a:solidFill>
                  <a:schemeClr val="tx1"/>
                </a:solidFill>
                <a:effectLst>
                  <a:outerShdw blurRad="38100" dist="38100" dir="2700000" algn="tl">
                    <a:srgbClr val="000000">
                      <a:alpha val="43137"/>
                    </a:srgbClr>
                  </a:outerShdw>
                </a:effectLst>
              </a:rPr>
              <a:t>歯</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・乳臼歯が後続永久歯と交換する時期は１０～１１歳であり、この時期まで乳歯は健全に機能</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する必要がある。</a:t>
            </a:r>
            <a:endParaRPr lang="en-US" altLang="ja-JP" sz="2400" b="1" dirty="0">
              <a:solidFill>
                <a:schemeClr val="tx1"/>
              </a:solidFill>
              <a:effectLst>
                <a:outerShdw blurRad="38100" dist="38100" dir="2700000" algn="tl">
                  <a:srgbClr val="000000">
                    <a:alpha val="43137"/>
                  </a:srgbClr>
                </a:outerShdw>
              </a:effectLst>
            </a:endParaRPr>
          </a:p>
          <a:p>
            <a:pPr>
              <a:buNone/>
            </a:pPr>
            <a:r>
              <a:rPr kumimoji="1" lang="ja-JP" altLang="en-US" sz="2400" b="1" dirty="0">
                <a:solidFill>
                  <a:schemeClr val="tx1"/>
                </a:solidFill>
                <a:effectLst>
                  <a:outerShdw blurRad="38100" dist="38100" dir="2700000" algn="tl">
                    <a:srgbClr val="000000">
                      <a:alpha val="43137"/>
                    </a:srgbClr>
                  </a:outerShdw>
                </a:effectLst>
              </a:rPr>
              <a:t>　　・平成２８年度の３歳児一人平均</a:t>
            </a:r>
            <a:r>
              <a:rPr lang="ja-JP" altLang="en-US" sz="2400" b="1" dirty="0" err="1">
                <a:solidFill>
                  <a:schemeClr val="tx1"/>
                </a:solidFill>
                <a:effectLst>
                  <a:outerShdw blurRad="38100" dist="38100" dir="2700000" algn="tl">
                    <a:srgbClr val="000000">
                      <a:alpha val="43137"/>
                    </a:srgbClr>
                  </a:outerShdw>
                </a:effectLst>
              </a:rPr>
              <a:t>う</a:t>
            </a:r>
            <a:r>
              <a:rPr lang="ja-JP" altLang="en-US" sz="2400" b="1" dirty="0">
                <a:solidFill>
                  <a:schemeClr val="tx1"/>
                </a:solidFill>
                <a:effectLst>
                  <a:outerShdw blurRad="38100" dist="38100" dir="2700000" algn="tl">
                    <a:srgbClr val="000000">
                      <a:alpha val="43137"/>
                    </a:srgbClr>
                  </a:outerShdw>
                </a:effectLst>
              </a:rPr>
              <a:t>歯数は１</a:t>
            </a:r>
            <a:r>
              <a:rPr lang="en-US" altLang="ja-JP" sz="2400" b="1" dirty="0">
                <a:solidFill>
                  <a:schemeClr val="tx1"/>
                </a:solidFill>
                <a:effectLst>
                  <a:outerShdw blurRad="38100" dist="38100" dir="2700000" algn="tl">
                    <a:srgbClr val="000000">
                      <a:alpha val="43137"/>
                    </a:srgbClr>
                  </a:outerShdw>
                </a:effectLst>
              </a:rPr>
              <a:t>.</a:t>
            </a:r>
            <a:r>
              <a:rPr lang="ja-JP" altLang="en-US" sz="2400" b="1" dirty="0">
                <a:solidFill>
                  <a:schemeClr val="tx1"/>
                </a:solidFill>
                <a:effectLst>
                  <a:outerShdw blurRad="38100" dist="38100" dir="2700000" algn="tl">
                    <a:srgbClr val="000000">
                      <a:alpha val="43137"/>
                    </a:srgbClr>
                  </a:outerShdw>
                </a:effectLst>
              </a:rPr>
              <a:t>０本、就学時の５歳児では１</a:t>
            </a:r>
            <a:r>
              <a:rPr lang="en-US" altLang="ja-JP" sz="2400" b="1" dirty="0">
                <a:solidFill>
                  <a:schemeClr val="tx1"/>
                </a:solidFill>
                <a:effectLst>
                  <a:outerShdw blurRad="38100" dist="38100" dir="2700000" algn="tl">
                    <a:srgbClr val="000000">
                      <a:alpha val="43137"/>
                    </a:srgbClr>
                  </a:outerShdw>
                </a:effectLst>
              </a:rPr>
              <a:t>.</a:t>
            </a:r>
            <a:r>
              <a:rPr lang="ja-JP" altLang="en-US" sz="2400" b="1" dirty="0">
                <a:solidFill>
                  <a:schemeClr val="tx1"/>
                </a:solidFill>
                <a:effectLst>
                  <a:outerShdw blurRad="38100" dist="38100" dir="2700000" algn="tl">
                    <a:srgbClr val="000000">
                      <a:alpha val="43137"/>
                    </a:srgbClr>
                  </a:outerShdw>
                </a:effectLst>
              </a:rPr>
              <a:t>７本に増加し、</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一部の幼児には多数の</a:t>
            </a:r>
            <a:r>
              <a:rPr lang="ja-JP" altLang="en-US" sz="2400" b="1" dirty="0" err="1">
                <a:solidFill>
                  <a:schemeClr val="tx1"/>
                </a:solidFill>
                <a:effectLst>
                  <a:outerShdw blurRad="38100" dist="38100" dir="2700000" algn="tl">
                    <a:srgbClr val="000000">
                      <a:alpha val="43137"/>
                    </a:srgbClr>
                  </a:outerShdw>
                </a:effectLst>
              </a:rPr>
              <a:t>う</a:t>
            </a:r>
            <a:r>
              <a:rPr lang="ja-JP" altLang="en-US" sz="2400" b="1" dirty="0">
                <a:solidFill>
                  <a:schemeClr val="tx1"/>
                </a:solidFill>
                <a:effectLst>
                  <a:outerShdw blurRad="38100" dist="38100" dir="2700000" algn="tl">
                    <a:srgbClr val="000000">
                      <a:alpha val="43137"/>
                    </a:srgbClr>
                  </a:outerShdw>
                </a:effectLst>
              </a:rPr>
              <a:t>歯が見られる傾向にある。</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a:t>
            </a:r>
            <a:r>
              <a:rPr lang="ja-JP" altLang="en-US" sz="2400" b="1" dirty="0" err="1">
                <a:solidFill>
                  <a:schemeClr val="tx1"/>
                </a:solidFill>
                <a:effectLst>
                  <a:outerShdw blurRad="38100" dist="38100" dir="2700000" algn="tl">
                    <a:srgbClr val="000000">
                      <a:alpha val="43137"/>
                    </a:srgbClr>
                  </a:outerShdw>
                </a:effectLst>
              </a:rPr>
              <a:t>う</a:t>
            </a:r>
            <a:r>
              <a:rPr lang="ja-JP" altLang="en-US" sz="2400" b="1" dirty="0">
                <a:solidFill>
                  <a:schemeClr val="tx1"/>
                </a:solidFill>
                <a:effectLst>
                  <a:outerShdw blurRad="38100" dist="38100" dir="2700000" algn="tl">
                    <a:srgbClr val="000000">
                      <a:alpha val="43137"/>
                    </a:srgbClr>
                  </a:outerShdw>
                </a:effectLst>
              </a:rPr>
              <a:t>歯を持つ者の割合は、３歳児で８</a:t>
            </a:r>
            <a:r>
              <a:rPr lang="en-US" altLang="ja-JP" sz="2400" b="1" dirty="0">
                <a:solidFill>
                  <a:schemeClr val="tx1"/>
                </a:solidFill>
                <a:effectLst>
                  <a:outerShdw blurRad="38100" dist="38100" dir="2700000" algn="tl">
                    <a:srgbClr val="000000">
                      <a:alpha val="43137"/>
                    </a:srgbClr>
                  </a:outerShdw>
                </a:effectLst>
              </a:rPr>
              <a:t>.</a:t>
            </a:r>
            <a:r>
              <a:rPr lang="ja-JP" altLang="en-US" sz="2400" b="1" dirty="0">
                <a:solidFill>
                  <a:schemeClr val="tx1"/>
                </a:solidFill>
                <a:effectLst>
                  <a:outerShdw blurRad="38100" dist="38100" dir="2700000" algn="tl">
                    <a:srgbClr val="000000">
                      <a:alpha val="43137"/>
                    </a:srgbClr>
                  </a:outerShdw>
                </a:effectLst>
              </a:rPr>
              <a:t>６％、５歳児で３９</a:t>
            </a:r>
            <a:r>
              <a:rPr lang="en-US" altLang="ja-JP" sz="2400" b="1" dirty="0">
                <a:solidFill>
                  <a:schemeClr val="tx1"/>
                </a:solidFill>
                <a:effectLst>
                  <a:outerShdw blurRad="38100" dist="38100" dir="2700000" algn="tl">
                    <a:srgbClr val="000000">
                      <a:alpha val="43137"/>
                    </a:srgbClr>
                  </a:outerShdw>
                </a:effectLst>
              </a:rPr>
              <a:t>.</a:t>
            </a:r>
            <a:r>
              <a:rPr lang="ja-JP" altLang="en-US" sz="2400" b="1" dirty="0">
                <a:solidFill>
                  <a:schemeClr val="tx1"/>
                </a:solidFill>
                <a:effectLst>
                  <a:outerShdw blurRad="38100" dist="38100" dir="2700000" algn="tl">
                    <a:srgbClr val="000000">
                      <a:alpha val="43137"/>
                    </a:srgbClr>
                  </a:outerShdw>
                </a:effectLst>
              </a:rPr>
              <a:t>０％に増加。</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（４）第一大臼歯の形成不全</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・萌出直後の第一大臼歯において、まれに歯冠部のエナメル質形成不全を起こし、象牙質が露</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出して茶褐色に変色していることがある。</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・歯の形態異常等により、食物や歯垢が停滞し</a:t>
            </a:r>
            <a:r>
              <a:rPr lang="ja-JP" altLang="en-US" sz="2400" b="1" dirty="0" err="1">
                <a:solidFill>
                  <a:schemeClr val="tx1"/>
                </a:solidFill>
                <a:effectLst>
                  <a:outerShdw blurRad="38100" dist="38100" dir="2700000" algn="tl">
                    <a:srgbClr val="000000">
                      <a:alpha val="43137"/>
                    </a:srgbClr>
                  </a:outerShdw>
                </a:effectLst>
              </a:rPr>
              <a:t>う</a:t>
            </a:r>
            <a:r>
              <a:rPr lang="ja-JP" altLang="en-US" sz="2400" b="1" dirty="0">
                <a:solidFill>
                  <a:schemeClr val="tx1"/>
                </a:solidFill>
                <a:effectLst>
                  <a:outerShdw blurRad="38100" dist="38100" dir="2700000" algn="tl">
                    <a:srgbClr val="000000">
                      <a:alpha val="43137"/>
                    </a:srgbClr>
                  </a:outerShdw>
                </a:effectLst>
              </a:rPr>
              <a:t>歯になりやすく、咀嚼能率にも影響がして</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くるので、かかりつけ歯科医の受診を勧める。</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a:t>
            </a:r>
            <a:endParaRPr lang="en-US" altLang="ja-JP" sz="2400" b="1" dirty="0">
              <a:solidFill>
                <a:schemeClr val="tx1"/>
              </a:solidFill>
              <a:effectLst>
                <a:outerShdw blurRad="38100" dist="38100" dir="2700000" algn="tl">
                  <a:srgbClr val="000000">
                    <a:alpha val="43137"/>
                  </a:srgbClr>
                </a:outerShdw>
              </a:effectLst>
            </a:endParaRPr>
          </a:p>
          <a:p>
            <a:pPr>
              <a:buNone/>
            </a:pPr>
            <a:r>
              <a:rPr lang="ja-JP" altLang="en-US" dirty="0">
                <a:solidFill>
                  <a:schemeClr val="tx1"/>
                </a:solidFill>
              </a:rPr>
              <a:t>　　　</a:t>
            </a:r>
            <a:endParaRPr lang="en-US" altLang="ja-JP" dirty="0">
              <a:solidFill>
                <a:schemeClr val="tx1"/>
              </a:solidFill>
            </a:endParaRPr>
          </a:p>
          <a:p>
            <a:pPr>
              <a:buNone/>
            </a:pPr>
            <a:r>
              <a:rPr lang="ja-JP" altLang="en-US" dirty="0">
                <a:solidFill>
                  <a:schemeClr val="tx1"/>
                </a:solidFill>
              </a:rPr>
              <a:t>　　　</a:t>
            </a:r>
            <a:endParaRPr kumimoji="1" lang="ja-JP" altLang="en-US" dirty="0">
              <a:solidFill>
                <a:schemeClr val="tx1"/>
              </a:solidFill>
            </a:endParaRPr>
          </a:p>
        </p:txBody>
      </p:sp>
      <p:sp>
        <p:nvSpPr>
          <p:cNvPr id="4" name="正方形/長方形 3"/>
          <p:cNvSpPr/>
          <p:nvPr/>
        </p:nvSpPr>
        <p:spPr>
          <a:xfrm>
            <a:off x="10363335"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51</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46314" y="348342"/>
            <a:ext cx="11255829" cy="6346371"/>
          </a:xfrm>
        </p:spPr>
        <p:txBody>
          <a:bodyPr>
            <a:normAutofit fontScale="25000" lnSpcReduction="20000"/>
          </a:bodyPr>
          <a:lstStyle/>
          <a:p>
            <a:pPr>
              <a:buNone/>
            </a:pPr>
            <a:r>
              <a:rPr kumimoji="1" lang="ja-JP" altLang="en-US" sz="9600" b="1" dirty="0">
                <a:solidFill>
                  <a:schemeClr val="tx1"/>
                </a:solidFill>
                <a:effectLst>
                  <a:outerShdw blurRad="38100" dist="38100" dir="2700000" algn="tl">
                    <a:srgbClr val="000000">
                      <a:alpha val="43137"/>
                    </a:srgbClr>
                  </a:outerShdw>
                </a:effectLst>
              </a:rPr>
              <a:t>２．歯列不正・咬合異常</a:t>
            </a:r>
            <a:endParaRPr kumimoji="1" lang="en-US" altLang="ja-JP" sz="96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（１）歯列不正・咬合異常の検査の目的</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・乳歯列期から歯列不正・咬合異常の状態にある幼児もみられるが、就学時の健康診断時</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は前歯の交換時期であり、種々の不正・異常が発生しやすい。</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・就学時の健康診断で検査・検出の対象になる歯列不正・咬合異常は、就学した児童が、</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学習活動あるいは給食などの学校生活を過ごすにあたり、発音・発語、摂食などの口腔機　</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能上の障害になるようなものを検出する。</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（２）要注意乳歯</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・歯の交換期に乳歯が</a:t>
            </a:r>
            <a:r>
              <a:rPr lang="ja-JP" altLang="en-US" sz="8000" b="1" dirty="0" err="1">
                <a:solidFill>
                  <a:schemeClr val="tx1"/>
                </a:solidFill>
                <a:effectLst>
                  <a:outerShdw blurRad="38100" dist="38100" dir="2700000" algn="tl">
                    <a:srgbClr val="000000">
                      <a:alpha val="43137"/>
                    </a:srgbClr>
                  </a:outerShdw>
                </a:effectLst>
              </a:rPr>
              <a:t>う蝕</a:t>
            </a:r>
            <a:r>
              <a:rPr lang="ja-JP" altLang="en-US" sz="8000" b="1" dirty="0">
                <a:solidFill>
                  <a:schemeClr val="tx1"/>
                </a:solidFill>
                <a:effectLst>
                  <a:outerShdw blurRad="38100" dist="38100" dir="2700000" algn="tl">
                    <a:srgbClr val="000000">
                      <a:alpha val="43137"/>
                    </a:srgbClr>
                  </a:outerShdw>
                </a:effectLst>
              </a:rPr>
              <a:t>等の理由で脱落せず残っていると、後続永久歯が正しい位置に</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萌出することができず、歯列不正の原因になることがある。</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・このような注意すべき乳歯は早期に抜歯する必要があるので、かかりつけ歯科医に</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よる精密検査を受けるよう勧める。</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（３）口臭</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・幼児の歯列不正・咬合異常では、食物の停滞、歯垢沈着等で口腔内環境が悪化し、</a:t>
            </a:r>
            <a:r>
              <a:rPr lang="ja-JP" altLang="en-US" sz="8000" b="1" dirty="0" err="1">
                <a:solidFill>
                  <a:schemeClr val="tx1"/>
                </a:solidFill>
                <a:effectLst>
                  <a:outerShdw blurRad="38100" dist="38100" dir="2700000" algn="tl">
                    <a:srgbClr val="000000">
                      <a:alpha val="43137"/>
                    </a:srgbClr>
                  </a:outerShdw>
                </a:effectLst>
              </a:rPr>
              <a:t>う蝕</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や歯肉炎を誘発し口臭の原因にもなるので、家庭での口腔清掃、食生活などの注意や管理</a:t>
            </a:r>
            <a:endParaRPr lang="en-US" altLang="ja-JP" sz="8000" b="1" dirty="0">
              <a:solidFill>
                <a:schemeClr val="tx1"/>
              </a:solidFill>
              <a:effectLst>
                <a:outerShdw blurRad="38100" dist="38100" dir="2700000" algn="tl">
                  <a:srgbClr val="000000">
                    <a:alpha val="43137"/>
                  </a:srgbClr>
                </a:outerShdw>
              </a:effectLst>
            </a:endParaRPr>
          </a:p>
          <a:p>
            <a:pPr>
              <a:buNone/>
            </a:pPr>
            <a:r>
              <a:rPr lang="ja-JP" altLang="en-US" sz="8000" b="1" dirty="0">
                <a:solidFill>
                  <a:schemeClr val="tx1"/>
                </a:solidFill>
                <a:effectLst>
                  <a:outerShdw blurRad="38100" dist="38100" dir="2700000" algn="tl">
                    <a:srgbClr val="000000">
                      <a:alpha val="43137"/>
                    </a:srgbClr>
                  </a:outerShdw>
                </a:effectLst>
              </a:rPr>
              <a:t>　　　を保護者に指導することが大切。　　</a:t>
            </a:r>
            <a:r>
              <a:rPr lang="ja-JP" altLang="en-US" b="1" dirty="0">
                <a:solidFill>
                  <a:schemeClr val="tx1"/>
                </a:solidFill>
                <a:effectLst>
                  <a:outerShdw blurRad="38100" dist="38100" dir="2700000" algn="tl">
                    <a:srgbClr val="000000">
                      <a:alpha val="43137"/>
                    </a:srgbClr>
                  </a:outerShdw>
                </a:effectLst>
              </a:rPr>
              <a:t>　</a:t>
            </a:r>
            <a:endParaRPr lang="en-US" altLang="ja-JP" b="1" dirty="0">
              <a:solidFill>
                <a:schemeClr val="tx1"/>
              </a:solidFill>
              <a:effectLst>
                <a:outerShdw blurRad="38100" dist="38100" dir="2700000" algn="tl">
                  <a:srgbClr val="000000">
                    <a:alpha val="43137"/>
                  </a:srgbClr>
                </a:outerShdw>
              </a:effectLst>
            </a:endParaRPr>
          </a:p>
          <a:p>
            <a:pPr>
              <a:buNone/>
            </a:pPr>
            <a:endParaRPr kumimoji="1" lang="ja-JP" altLang="en-US" b="1" dirty="0">
              <a:solidFill>
                <a:schemeClr val="tx1"/>
              </a:solidFill>
              <a:effectLst>
                <a:outerShdw blurRad="38100" dist="38100" dir="2700000" algn="tl">
                  <a:srgbClr val="000000">
                    <a:alpha val="43137"/>
                  </a:srgbClr>
                </a:outerShdw>
              </a:effectLst>
            </a:endParaRPr>
          </a:p>
        </p:txBody>
      </p:sp>
      <p:sp>
        <p:nvSpPr>
          <p:cNvPr id="4" name="正方形/長方形 3"/>
          <p:cNvSpPr/>
          <p:nvPr/>
        </p:nvSpPr>
        <p:spPr>
          <a:xfrm>
            <a:off x="9878546" y="0"/>
            <a:ext cx="231345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51</a:t>
            </a:r>
            <a:r>
              <a:rPr kumimoji="1" lang="ja-JP" altLang="en-US" dirty="0"/>
              <a:t>～</a:t>
            </a:r>
            <a:r>
              <a:rPr kumimoji="1" lang="en-US" altLang="ja-JP" dirty="0"/>
              <a:t>52</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75354" y="413657"/>
            <a:ext cx="11159445" cy="6172200"/>
          </a:xfrm>
        </p:spPr>
        <p:txBody>
          <a:bodyPr>
            <a:normAutofit/>
          </a:bodyPr>
          <a:lstStyle/>
          <a:p>
            <a:pPr>
              <a:buNone/>
            </a:pPr>
            <a:r>
              <a:rPr kumimoji="1" lang="ja-JP" altLang="en-US" sz="2400" b="1" dirty="0">
                <a:solidFill>
                  <a:schemeClr val="tx1"/>
                </a:solidFill>
                <a:effectLst>
                  <a:outerShdw blurRad="38100" dist="38100" dir="2700000" algn="tl">
                    <a:srgbClr val="000000">
                      <a:alpha val="43137"/>
                    </a:srgbClr>
                  </a:outerShdw>
                </a:effectLst>
              </a:rPr>
              <a:t>３．口腔の軟組織、その他の疾患及び異常</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（１）歯周疾患</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就学時の健康診断時に、</a:t>
            </a:r>
            <a:r>
              <a:rPr kumimoji="1" lang="ja-JP" altLang="en-US" b="1" u="sng" dirty="0">
                <a:solidFill>
                  <a:schemeClr val="tx1"/>
                </a:solidFill>
                <a:effectLst>
                  <a:outerShdw blurRad="38100" dist="38100" dir="2700000" algn="tl">
                    <a:srgbClr val="000000">
                      <a:alpha val="43137"/>
                    </a:srgbClr>
                  </a:outerShdw>
                </a:effectLst>
              </a:rPr>
              <a:t>不潔性の軽度な歯</a:t>
            </a:r>
            <a:r>
              <a:rPr kumimoji="1" lang="ja-JP" altLang="en-US" b="1" u="sng" dirty="0" smtClean="0">
                <a:solidFill>
                  <a:schemeClr val="tx1"/>
                </a:solidFill>
                <a:effectLst>
                  <a:outerShdw blurRad="38100" dist="38100" dir="2700000" algn="tl">
                    <a:srgbClr val="000000">
                      <a:alpha val="43137"/>
                    </a:srgbClr>
                  </a:outerShdw>
                </a:effectLst>
              </a:rPr>
              <a:t>肉炎（</a:t>
            </a:r>
            <a:r>
              <a:rPr kumimoji="1" lang="ja-JP" altLang="en-US" b="1" u="sng" dirty="0">
                <a:solidFill>
                  <a:schemeClr val="tx1"/>
                </a:solidFill>
                <a:effectLst>
                  <a:outerShdw blurRad="38100" dist="38100" dir="2700000" algn="tl">
                    <a:srgbClr val="000000">
                      <a:alpha val="43137"/>
                    </a:srgbClr>
                  </a:outerShdw>
                </a:effectLst>
              </a:rPr>
              <a:t>歯周疾患要観察者ＧＯ）が</a:t>
            </a:r>
            <a:r>
              <a:rPr kumimoji="1" lang="ja-JP" altLang="en-US" b="1" u="sng" dirty="0" smtClean="0">
                <a:solidFill>
                  <a:schemeClr val="tx1"/>
                </a:solidFill>
                <a:effectLst>
                  <a:outerShdw blurRad="38100" dist="38100" dir="2700000" algn="tl">
                    <a:srgbClr val="000000">
                      <a:alpha val="43137"/>
                    </a:srgbClr>
                  </a:outerShdw>
                </a:effectLst>
              </a:rPr>
              <a:t>見られる</a:t>
            </a:r>
            <a:endParaRPr kumimoji="1" lang="en-US" altLang="ja-JP" b="1" u="sng"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kumimoji="1" lang="ja-JP" altLang="en-US" b="1" u="sng" dirty="0" smtClean="0">
                <a:solidFill>
                  <a:schemeClr val="tx1"/>
                </a:solidFill>
                <a:effectLst>
                  <a:outerShdw blurRad="38100" dist="38100" dir="2700000" algn="tl">
                    <a:srgbClr val="000000">
                      <a:alpha val="43137"/>
                    </a:srgbClr>
                  </a:outerShdw>
                </a:effectLst>
              </a:rPr>
              <a:t>こと</a:t>
            </a:r>
            <a:r>
              <a:rPr kumimoji="1" lang="ja-JP" altLang="en-US" b="1" u="sng" dirty="0">
                <a:solidFill>
                  <a:schemeClr val="tx1"/>
                </a:solidFill>
                <a:effectLst>
                  <a:outerShdw blurRad="38100" dist="38100" dir="2700000" algn="tl">
                    <a:srgbClr val="000000">
                      <a:alpha val="43137"/>
                    </a:srgbClr>
                  </a:outerShdw>
                </a:effectLst>
              </a:rPr>
              <a:t>があるが、ＧＯの検出は行わない</a:t>
            </a:r>
            <a:r>
              <a:rPr kumimoji="1" lang="ja-JP" altLang="en-US" b="1" dirty="0">
                <a:solidFill>
                  <a:schemeClr val="tx1"/>
                </a:solidFill>
                <a:effectLst>
                  <a:outerShdw blurRad="38100" dist="38100" dir="2700000" algn="tl">
                    <a:srgbClr val="000000">
                      <a:alpha val="43137"/>
                    </a:srgbClr>
                  </a:outerShdw>
                </a:effectLst>
              </a:rPr>
              <a:t>。これは、学校管理下での保健指導が</a:t>
            </a:r>
            <a:r>
              <a:rPr kumimoji="1" lang="ja-JP" altLang="en-US" b="1" dirty="0" smtClean="0">
                <a:solidFill>
                  <a:schemeClr val="tx1"/>
                </a:solidFill>
                <a:effectLst>
                  <a:outerShdw blurRad="38100" dist="38100" dir="2700000" algn="tl">
                    <a:srgbClr val="000000">
                      <a:alpha val="43137"/>
                    </a:srgbClr>
                  </a:outerShdw>
                </a:effectLst>
              </a:rPr>
              <a:t>未就学で</a:t>
            </a:r>
            <a:r>
              <a:rPr lang="ja-JP" altLang="en-US" b="1" dirty="0">
                <a:solidFill>
                  <a:schemeClr val="tx1"/>
                </a:solidFill>
                <a:effectLst>
                  <a:outerShdw blurRad="38100" dist="38100" dir="2700000" algn="tl">
                    <a:srgbClr val="000000">
                      <a:alpha val="43137"/>
                    </a:srgbClr>
                  </a:outerShdw>
                </a:effectLst>
              </a:rPr>
              <a:t>　　　</a:t>
            </a:r>
            <a:r>
              <a:rPr lang="ja-JP" altLang="en-US" b="1" dirty="0" smtClean="0">
                <a:solidFill>
                  <a:schemeClr val="tx1"/>
                </a:solidFill>
                <a:effectLst>
                  <a:outerShdw blurRad="38100" dist="38100" dir="2700000" algn="tl">
                    <a:srgbClr val="000000">
                      <a:alpha val="43137"/>
                    </a:srgbClr>
                  </a:outerShdw>
                </a:effectLst>
              </a:rPr>
              <a:t>　</a:t>
            </a:r>
            <a:endParaRPr lang="en-US" altLang="ja-JP" b="1" dirty="0" smtClean="0">
              <a:solidFill>
                <a:schemeClr val="tx1"/>
              </a:solidFill>
              <a:effectLst>
                <a:outerShdw blurRad="38100" dist="38100" dir="2700000" algn="tl">
                  <a:srgbClr val="000000">
                    <a:alpha val="43137"/>
                  </a:srgbClr>
                </a:outerShdw>
              </a:effectLst>
            </a:endParaRPr>
          </a:p>
          <a:p>
            <a:pPr>
              <a:buNone/>
            </a:pPr>
            <a:r>
              <a:rPr lang="ja-JP" altLang="en-US" b="1" dirty="0" smtClean="0">
                <a:solidFill>
                  <a:schemeClr val="tx1"/>
                </a:solidFill>
                <a:effectLst>
                  <a:outerShdw blurRad="38100" dist="38100" dir="2700000" algn="tl">
                    <a:srgbClr val="000000">
                      <a:alpha val="43137"/>
                    </a:srgbClr>
                  </a:outerShdw>
                </a:effectLst>
              </a:rPr>
              <a:t>　　　ある</a:t>
            </a:r>
            <a:r>
              <a:rPr lang="ja-JP" altLang="en-US" b="1" dirty="0">
                <a:solidFill>
                  <a:schemeClr val="tx1"/>
                </a:solidFill>
                <a:effectLst>
                  <a:outerShdw blurRad="38100" dist="38100" dir="2700000" algn="tl">
                    <a:srgbClr val="000000">
                      <a:alpha val="43137"/>
                    </a:srgbClr>
                  </a:outerShdw>
                </a:effectLst>
              </a:rPr>
              <a:t>ことで実施</a:t>
            </a:r>
            <a:r>
              <a:rPr kumimoji="1" lang="ja-JP" altLang="en-US" b="1" dirty="0">
                <a:solidFill>
                  <a:schemeClr val="tx1"/>
                </a:solidFill>
                <a:effectLst>
                  <a:outerShdw blurRad="38100" dist="38100" dir="2700000" algn="tl">
                    <a:srgbClr val="000000">
                      <a:alpha val="43137"/>
                    </a:srgbClr>
                  </a:outerShdw>
                </a:effectLst>
              </a:rPr>
              <a:t>が不可能なためである</a:t>
            </a:r>
            <a:r>
              <a:rPr lang="ja-JP" altLang="en-US" b="1" dirty="0">
                <a:solidFill>
                  <a:schemeClr val="tx1"/>
                </a:solidFill>
                <a:effectLst>
                  <a:outerShdw blurRad="38100" dist="38100" dir="2700000" algn="tl">
                    <a:srgbClr val="000000">
                      <a:alpha val="43137"/>
                    </a:srgbClr>
                  </a:outerShdw>
                </a:effectLst>
              </a:rPr>
              <a:t>。</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（２）舌小帯付着位置の異常</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短舌症、舌硬直症などと呼ばれ、症状として舌を突出させると舌先端がハート型に</a:t>
            </a:r>
            <a:r>
              <a:rPr lang="ja-JP" altLang="en-US" b="1" dirty="0" err="1">
                <a:solidFill>
                  <a:schemeClr val="tx1"/>
                </a:solidFill>
                <a:effectLst>
                  <a:outerShdw blurRad="38100" dist="38100" dir="2700000" algn="tl">
                    <a:srgbClr val="000000">
                      <a:alpha val="43137"/>
                    </a:srgbClr>
                  </a:outerShdw>
                </a:effectLst>
              </a:rPr>
              <a:t>く</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びれ、舌が上顎歯頚付近を触れることができないことがあり、ときに発音・発語などに</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影響を及ぼすことがあるので、精密検査を受けるよう勧める。</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（３）その他</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唇裂口蓋裂の幼児は、その症状や治療状況により口腔機能に大きく影響を及ぼすので、</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ときにチームによる専門家の精密な検査が必要なことがある。</a:t>
            </a:r>
          </a:p>
        </p:txBody>
      </p:sp>
      <p:sp>
        <p:nvSpPr>
          <p:cNvPr id="4" name="正方形/長方形 3"/>
          <p:cNvSpPr/>
          <p:nvPr/>
        </p:nvSpPr>
        <p:spPr>
          <a:xfrm>
            <a:off x="1036585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52</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8269" y="283029"/>
            <a:ext cx="11137675" cy="7424057"/>
          </a:xfrm>
        </p:spPr>
        <p:txBody>
          <a:bodyPr>
            <a:normAutofit lnSpcReduction="10000"/>
          </a:bodyPr>
          <a:lstStyle/>
          <a:p>
            <a:pPr>
              <a:buNone/>
            </a:pPr>
            <a:r>
              <a:rPr lang="ja-JP" altLang="en-US" sz="2400" b="1" dirty="0">
                <a:solidFill>
                  <a:schemeClr val="tx1"/>
                </a:solidFill>
                <a:effectLst>
                  <a:outerShdw blurRad="38100" dist="38100" dir="2700000" algn="tl">
                    <a:srgbClr val="000000">
                      <a:alpha val="43137"/>
                    </a:srgbClr>
                  </a:outerShdw>
                </a:effectLst>
              </a:rPr>
              <a:t>４．子供の虐待と歯科的特徴</a:t>
            </a:r>
            <a:endParaRPr lang="en-US" altLang="ja-JP" sz="2400"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歯科的特徴として歯</a:t>
            </a:r>
            <a:r>
              <a:rPr lang="ja-JP" altLang="en-US" b="1" dirty="0">
                <a:solidFill>
                  <a:schemeClr val="tx1"/>
                </a:solidFill>
                <a:effectLst>
                  <a:outerShdw blurRad="38100" dist="38100" dir="2700000" algn="tl">
                    <a:srgbClr val="000000">
                      <a:alpha val="43137"/>
                    </a:srgbClr>
                  </a:outerShdw>
                </a:effectLst>
              </a:rPr>
              <a:t>・</a:t>
            </a:r>
            <a:r>
              <a:rPr kumimoji="1" lang="ja-JP" altLang="en-US" b="1" dirty="0">
                <a:solidFill>
                  <a:schemeClr val="tx1"/>
                </a:solidFill>
                <a:effectLst>
                  <a:outerShdw blurRad="38100" dist="38100" dir="2700000" algn="tl">
                    <a:srgbClr val="000000">
                      <a:alpha val="43137"/>
                    </a:srgbClr>
                  </a:outerShdw>
                </a:effectLst>
              </a:rPr>
              <a:t>口腔、顔面の外傷があるが、保護者が歯科治療を受けさせず多数の</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kumimoji="1" lang="ja-JP" altLang="en-US" b="1" dirty="0" err="1">
                <a:solidFill>
                  <a:schemeClr val="tx1"/>
                </a:solidFill>
                <a:effectLst>
                  <a:outerShdw blurRad="38100" dist="38100" dir="2700000" algn="tl">
                    <a:srgbClr val="000000">
                      <a:alpha val="43137"/>
                    </a:srgbClr>
                  </a:outerShdw>
                </a:effectLst>
              </a:rPr>
              <a:t>う蝕</a:t>
            </a:r>
            <a:r>
              <a:rPr kumimoji="1" lang="ja-JP" altLang="en-US" b="1" dirty="0">
                <a:solidFill>
                  <a:schemeClr val="tx1"/>
                </a:solidFill>
                <a:effectLst>
                  <a:outerShdw blurRad="38100" dist="38100" dir="2700000" algn="tl">
                    <a:srgbClr val="000000">
                      <a:alpha val="43137"/>
                    </a:srgbClr>
                  </a:outerShdw>
                </a:effectLst>
              </a:rPr>
              <a:t>歯や歯肉膿瘍などが放置されているネグレクト（育児放棄）を発見することがある。</a:t>
            </a:r>
            <a:endParaRPr kumimoji="1" lang="en-US" altLang="ja-JP" b="1" dirty="0">
              <a:solidFill>
                <a:schemeClr val="tx1"/>
              </a:solidFill>
              <a:effectLst>
                <a:outerShdw blurRad="38100" dist="38100" dir="2700000" algn="tl">
                  <a:srgbClr val="000000">
                    <a:alpha val="43137"/>
                  </a:srgbClr>
                </a:outerShdw>
              </a:effectLst>
            </a:endParaRPr>
          </a:p>
          <a:p>
            <a:pPr>
              <a:buNone/>
            </a:pP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（１）顔面、口腔の身体的虐待の所見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虐待による顔面、口腔の創傷の見方は、全身的な虐待の所見と同様、偶発的損傷で</a:t>
            </a:r>
            <a:r>
              <a:rPr lang="ja-JP" altLang="en-US" b="1" dirty="0" err="1">
                <a:solidFill>
                  <a:schemeClr val="tx1"/>
                </a:solidFill>
                <a:effectLst>
                  <a:outerShdw blurRad="38100" dist="38100" dir="2700000" algn="tl">
                    <a:srgbClr val="000000">
                      <a:alpha val="43137"/>
                    </a:srgbClr>
                  </a:outerShdw>
                </a:effectLst>
              </a:rPr>
              <a:t>あ</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lang="ja-JP" altLang="en-US" b="1" dirty="0" err="1">
                <a:solidFill>
                  <a:schemeClr val="tx1"/>
                </a:solidFill>
                <a:effectLst>
                  <a:outerShdw blurRad="38100" dist="38100" dir="2700000" algn="tl">
                    <a:srgbClr val="000000">
                      <a:alpha val="43137"/>
                    </a:srgbClr>
                  </a:outerShdw>
                </a:effectLst>
              </a:rPr>
              <a:t>るのか</a:t>
            </a:r>
            <a:r>
              <a:rPr lang="ja-JP" altLang="en-US" b="1" dirty="0">
                <a:solidFill>
                  <a:schemeClr val="tx1"/>
                </a:solidFill>
                <a:effectLst>
                  <a:outerShdw blurRad="38100" dist="38100" dir="2700000" algn="tl">
                    <a:srgbClr val="000000">
                      <a:alpha val="43137"/>
                    </a:srgbClr>
                  </a:outerShdw>
                </a:effectLst>
              </a:rPr>
              <a:t>故意による損傷であるのかを判断することが、特に重要である。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▲顔面の損傷：網膜出血、鼻骨骨折、咬傷など</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▲口腔の損傷：口唇の腫脹、挫傷、裂傷、口角部の挫傷（猿ぐつわ痕など）</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小帯の裂傷、口蓋粘膜や軟組織の挫傷、歯冠（歯根）破折、動揺歯、</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脱臼歯、顎骨骨折、外傷性顎関節炎、開口障害など</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（２）口腔に現れるネグレクトの所見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未処置の多発性</a:t>
            </a:r>
            <a:r>
              <a:rPr lang="ja-JP" altLang="en-US" b="1" dirty="0" err="1">
                <a:solidFill>
                  <a:schemeClr val="tx1"/>
                </a:solidFill>
                <a:effectLst>
                  <a:outerShdw blurRad="38100" dist="38100" dir="2700000" algn="tl">
                    <a:srgbClr val="000000">
                      <a:alpha val="43137"/>
                    </a:srgbClr>
                  </a:outerShdw>
                </a:effectLst>
              </a:rPr>
              <a:t>う蝕、う蝕の</a:t>
            </a:r>
            <a:r>
              <a:rPr lang="ja-JP" altLang="en-US" b="1" dirty="0">
                <a:solidFill>
                  <a:schemeClr val="tx1"/>
                </a:solidFill>
                <a:effectLst>
                  <a:outerShdw blurRad="38100" dist="38100" dir="2700000" algn="tl">
                    <a:srgbClr val="000000">
                      <a:alpha val="43137"/>
                    </a:srgbClr>
                  </a:outerShdw>
                </a:effectLst>
              </a:rPr>
              <a:t>重症化による顎骨炎、蜂窩織炎、上顎洞炎、重度の歯肉炎</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などが挙げられる。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その他、多量の歯垢付着や口臭なども場合によってはネグレクトを疑う所見となる。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dirty="0">
                <a:solidFill>
                  <a:schemeClr val="tx1"/>
                </a:solidFill>
                <a:effectLst>
                  <a:outerShdw blurRad="38100" dist="38100" dir="2700000" algn="tl">
                    <a:srgbClr val="000000">
                      <a:alpha val="43137"/>
                    </a:srgbClr>
                  </a:outerShdw>
                </a:effectLst>
              </a:rPr>
              <a:t>　　</a:t>
            </a:r>
            <a:endParaRPr lang="en-US" altLang="ja-JP" dirty="0">
              <a:solidFill>
                <a:schemeClr val="tx1"/>
              </a:solidFill>
              <a:effectLst>
                <a:outerShdw blurRad="38100" dist="38100" dir="2700000" algn="tl">
                  <a:srgbClr val="000000">
                    <a:alpha val="43137"/>
                  </a:srgbClr>
                </a:outerShdw>
              </a:effectLst>
            </a:endParaRPr>
          </a:p>
          <a:p>
            <a:pPr>
              <a:buNone/>
            </a:pPr>
            <a:r>
              <a:rPr kumimoji="1" lang="ja-JP" altLang="en-US" dirty="0">
                <a:solidFill>
                  <a:schemeClr val="tx1"/>
                </a:solidFill>
              </a:rPr>
              <a:t>　　　</a:t>
            </a:r>
          </a:p>
        </p:txBody>
      </p:sp>
      <p:sp>
        <p:nvSpPr>
          <p:cNvPr id="4" name="正方形/長方形 3"/>
          <p:cNvSpPr/>
          <p:nvPr/>
        </p:nvSpPr>
        <p:spPr>
          <a:xfrm>
            <a:off x="1036585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53</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6572" y="137400"/>
            <a:ext cx="11521440" cy="1507067"/>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kumimoji="1" lang="en-US" altLang="ja-JP" dirty="0">
                <a:effectLst>
                  <a:outerShdw blurRad="38100" dist="38100" dir="2700000" algn="tl">
                    <a:srgbClr val="000000">
                      <a:alpha val="43137"/>
                    </a:srgbClr>
                  </a:outerShdw>
                </a:effectLst>
              </a:rPr>
              <a:t>『</a:t>
            </a:r>
            <a:r>
              <a:rPr kumimoji="1" lang="ja-JP" altLang="en-US" dirty="0">
                <a:effectLst>
                  <a:outerShdw blurRad="38100" dist="38100" dir="2700000" algn="tl">
                    <a:srgbClr val="000000">
                      <a:alpha val="43137"/>
                    </a:srgbClr>
                  </a:outerShdw>
                </a:effectLst>
              </a:rPr>
              <a:t>児童虐待防止対策の強化に向けた緊急総合対策</a:t>
            </a:r>
            <a:r>
              <a:rPr kumimoji="1" lang="en-US" altLang="ja-JP" dirty="0">
                <a:effectLst>
                  <a:outerShdw blurRad="38100" dist="38100" dir="2700000" algn="tl">
                    <a:srgbClr val="000000">
                      <a:alpha val="43137"/>
                    </a:srgbClr>
                  </a:outerShdw>
                </a:effectLst>
              </a:rPr>
              <a:t>』</a:t>
            </a:r>
            <a:br>
              <a:rPr kumimoji="1" lang="en-US" altLang="ja-JP" dirty="0">
                <a:effectLst>
                  <a:outerShdw blurRad="38100" dist="38100" dir="2700000" algn="tl">
                    <a:srgbClr val="000000">
                      <a:alpha val="43137"/>
                    </a:srgbClr>
                  </a:outerShdw>
                </a:effectLst>
              </a:rPr>
            </a:br>
            <a:r>
              <a:rPr lang="ja-JP" altLang="en-US" dirty="0">
                <a:effectLst>
                  <a:outerShdw blurRad="38100" dist="38100" dir="2700000" algn="tl">
                    <a:srgbClr val="000000">
                      <a:alpha val="43137"/>
                    </a:srgbClr>
                  </a:outerShdw>
                </a:effectLst>
              </a:rPr>
              <a:t>　</a:t>
            </a:r>
            <a:r>
              <a:rPr kumimoji="1" lang="ja-JP" altLang="en-US" dirty="0">
                <a:effectLst>
                  <a:outerShdw blurRad="38100" dist="38100" dir="2700000" algn="tl">
                    <a:srgbClr val="000000">
                      <a:alpha val="43137"/>
                    </a:srgbClr>
                  </a:outerShdw>
                </a:effectLst>
              </a:rPr>
              <a:t>の決定について（通知）</a:t>
            </a:r>
            <a:r>
              <a:rPr kumimoji="1" lang="ja-JP" altLang="en-US" sz="1200" dirty="0">
                <a:effectLst>
                  <a:outerShdw blurRad="38100" dist="38100" dir="2700000" algn="tl">
                    <a:srgbClr val="000000">
                      <a:alpha val="43137"/>
                    </a:srgbClr>
                  </a:outerShdw>
                </a:effectLst>
              </a:rPr>
              <a:t>　</a:t>
            </a:r>
            <a:r>
              <a:rPr kumimoji="1" lang="ja-JP" altLang="en-US" sz="2400" dirty="0">
                <a:effectLst>
                  <a:outerShdw blurRad="38100" dist="38100" dir="2700000" algn="tl">
                    <a:srgbClr val="000000">
                      <a:alpha val="43137"/>
                    </a:srgbClr>
                  </a:outerShdw>
                </a:effectLst>
              </a:rPr>
              <a:t>平成</a:t>
            </a:r>
            <a:r>
              <a:rPr kumimoji="1" lang="en-US" altLang="ja-JP" sz="2400" dirty="0">
                <a:effectLst>
                  <a:outerShdw blurRad="38100" dist="38100" dir="2700000" algn="tl">
                    <a:srgbClr val="000000">
                      <a:alpha val="43137"/>
                    </a:srgbClr>
                  </a:outerShdw>
                </a:effectLst>
              </a:rPr>
              <a:t>30</a:t>
            </a:r>
            <a:r>
              <a:rPr kumimoji="1" lang="ja-JP" altLang="en-US" sz="2400" dirty="0">
                <a:effectLst>
                  <a:outerShdw blurRad="38100" dist="38100" dir="2700000" algn="tl">
                    <a:srgbClr val="000000">
                      <a:alpha val="43137"/>
                    </a:srgbClr>
                  </a:outerShdw>
                </a:effectLst>
              </a:rPr>
              <a:t>年</a:t>
            </a:r>
            <a:r>
              <a:rPr kumimoji="1" lang="en-US" altLang="ja-JP" sz="2400" dirty="0">
                <a:effectLst>
                  <a:outerShdw blurRad="38100" dist="38100" dir="2700000" algn="tl">
                    <a:srgbClr val="000000">
                      <a:alpha val="43137"/>
                    </a:srgbClr>
                  </a:outerShdw>
                </a:effectLst>
              </a:rPr>
              <a:t>7</a:t>
            </a:r>
            <a:r>
              <a:rPr kumimoji="1" lang="ja-JP" altLang="en-US" sz="2400" dirty="0">
                <a:effectLst>
                  <a:outerShdw blurRad="38100" dist="38100" dir="2700000" algn="tl">
                    <a:srgbClr val="000000">
                      <a:alpha val="43137"/>
                    </a:srgbClr>
                  </a:outerShdw>
                </a:effectLst>
              </a:rPr>
              <a:t>月</a:t>
            </a:r>
            <a:r>
              <a:rPr kumimoji="1" lang="en-US" altLang="ja-JP" sz="2400" dirty="0">
                <a:effectLst>
                  <a:outerShdw blurRad="38100" dist="38100" dir="2700000" algn="tl">
                    <a:srgbClr val="000000">
                      <a:alpha val="43137"/>
                    </a:srgbClr>
                  </a:outerShdw>
                </a:effectLst>
              </a:rPr>
              <a:t>27</a:t>
            </a:r>
            <a:r>
              <a:rPr kumimoji="1" lang="ja-JP" altLang="en-US" sz="2400" dirty="0">
                <a:effectLst>
                  <a:outerShdw blurRad="38100" dist="38100" dir="2700000" algn="tl">
                    <a:srgbClr val="000000">
                      <a:alpha val="43137"/>
                    </a:srgbClr>
                  </a:outerShdw>
                </a:effectLst>
              </a:rPr>
              <a:t>日付け</a:t>
            </a:r>
            <a:r>
              <a:rPr kumimoji="1" lang="en-US" altLang="ja-JP" sz="2400" dirty="0">
                <a:effectLst>
                  <a:outerShdw blurRad="38100" dist="38100" dir="2700000" algn="tl">
                    <a:srgbClr val="000000">
                      <a:alpha val="43137"/>
                    </a:srgbClr>
                  </a:outerShdw>
                </a:effectLst>
              </a:rPr>
              <a:t>30</a:t>
            </a:r>
            <a:r>
              <a:rPr kumimoji="1" lang="ja-JP" altLang="en-US" sz="2400" dirty="0" smtClean="0">
                <a:effectLst>
                  <a:outerShdw blurRad="38100" dist="38100" dir="2700000" algn="tl">
                    <a:srgbClr val="000000">
                      <a:alpha val="43137"/>
                    </a:srgbClr>
                  </a:outerShdw>
                </a:effectLst>
              </a:rPr>
              <a:t>文科</a:t>
            </a:r>
            <a:r>
              <a:rPr lang="ja-JP" altLang="en-US" sz="2400" dirty="0" smtClean="0">
                <a:effectLst>
                  <a:outerShdw blurRad="38100" dist="38100" dir="2700000" algn="tl">
                    <a:srgbClr val="000000">
                      <a:alpha val="43137"/>
                    </a:srgbClr>
                  </a:outerShdw>
                </a:effectLst>
              </a:rPr>
              <a:t>生</a:t>
            </a:r>
            <a:r>
              <a:rPr kumimoji="1" lang="ja-JP" altLang="en-US" sz="2400" dirty="0" smtClean="0">
                <a:effectLst>
                  <a:outerShdw blurRad="38100" dist="38100" dir="2700000" algn="tl">
                    <a:srgbClr val="000000">
                      <a:alpha val="43137"/>
                    </a:srgbClr>
                  </a:outerShdw>
                </a:effectLst>
              </a:rPr>
              <a:t>第</a:t>
            </a:r>
            <a:r>
              <a:rPr kumimoji="1" lang="en-US" altLang="ja-JP" sz="2400" dirty="0" smtClean="0">
                <a:effectLst>
                  <a:outerShdw blurRad="38100" dist="38100" dir="2700000" algn="tl">
                    <a:srgbClr val="000000">
                      <a:alpha val="43137"/>
                    </a:srgbClr>
                  </a:outerShdw>
                </a:effectLst>
              </a:rPr>
              <a:t>332</a:t>
            </a:r>
            <a:r>
              <a:rPr kumimoji="1" lang="ja-JP" altLang="en-US" sz="2400" dirty="0">
                <a:effectLst>
                  <a:outerShdw blurRad="38100" dist="38100" dir="2700000" algn="tl">
                    <a:srgbClr val="000000">
                      <a:alpha val="43137"/>
                    </a:srgbClr>
                  </a:outerShdw>
                </a:effectLst>
              </a:rPr>
              <a:t>号</a:t>
            </a:r>
          </a:p>
        </p:txBody>
      </p:sp>
      <p:sp>
        <p:nvSpPr>
          <p:cNvPr id="4" name="テキスト ボックス 3"/>
          <p:cNvSpPr txBox="1"/>
          <p:nvPr/>
        </p:nvSpPr>
        <p:spPr>
          <a:xfrm>
            <a:off x="326571" y="1658978"/>
            <a:ext cx="11521440" cy="501675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000" b="1" dirty="0">
                <a:solidFill>
                  <a:schemeClr val="tx1"/>
                </a:solidFill>
                <a:effectLst>
                  <a:outerShdw blurRad="38100" dist="38100" dir="2700000" algn="tl">
                    <a:srgbClr val="000000">
                      <a:alpha val="43137"/>
                    </a:srgbClr>
                  </a:outerShdw>
                </a:effectLst>
              </a:rPr>
              <a:t>１．背景</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a:t>
            </a:r>
            <a:r>
              <a:rPr kumimoji="1" lang="en-US" altLang="ja-JP" sz="2000" b="1" dirty="0">
                <a:solidFill>
                  <a:schemeClr val="tx1"/>
                </a:solidFill>
                <a:effectLst>
                  <a:outerShdw blurRad="38100" dist="38100" dir="2700000" algn="tl">
                    <a:srgbClr val="000000">
                      <a:alpha val="43137"/>
                    </a:srgbClr>
                  </a:outerShdw>
                </a:effectLst>
              </a:rPr>
              <a:t>2018</a:t>
            </a:r>
            <a:r>
              <a:rPr kumimoji="1" lang="ja-JP" altLang="en-US" sz="2000" b="1" dirty="0">
                <a:solidFill>
                  <a:schemeClr val="tx1"/>
                </a:solidFill>
                <a:effectLst>
                  <a:outerShdw blurRad="38100" dist="38100" dir="2700000" algn="tl">
                    <a:srgbClr val="000000">
                      <a:alpha val="43137"/>
                    </a:srgbClr>
                  </a:outerShdw>
                </a:effectLst>
              </a:rPr>
              <a:t>年</a:t>
            </a:r>
            <a:r>
              <a:rPr kumimoji="1" lang="en-US" altLang="ja-JP" sz="2000" b="1" dirty="0">
                <a:solidFill>
                  <a:schemeClr val="tx1"/>
                </a:solidFill>
                <a:effectLst>
                  <a:outerShdw blurRad="38100" dist="38100" dir="2700000" algn="tl">
                    <a:srgbClr val="000000">
                      <a:alpha val="43137"/>
                    </a:srgbClr>
                  </a:outerShdw>
                </a:effectLst>
              </a:rPr>
              <a:t>3</a:t>
            </a:r>
            <a:r>
              <a:rPr kumimoji="1" lang="ja-JP" altLang="en-US" sz="2000" b="1" dirty="0">
                <a:solidFill>
                  <a:schemeClr val="tx1"/>
                </a:solidFill>
                <a:effectLst>
                  <a:outerShdw blurRad="38100" dist="38100" dir="2700000" algn="tl">
                    <a:srgbClr val="000000">
                      <a:alpha val="43137"/>
                    </a:srgbClr>
                  </a:outerShdw>
                </a:effectLst>
              </a:rPr>
              <a:t>月に東京都目黒区で発生した５歳（当時）女児が虐待を受けて亡くなった事案を</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受け、増加する児童虐待に対応するために、厚生労働省をはじめとした関係府省庁等が一丸　</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となって対策を取り組むよう児童虐待防止対策の強化に向けた緊急総合対策が取りまとめら</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れた。</a:t>
            </a:r>
            <a:endParaRPr kumimoji="1" lang="en-US" altLang="ja-JP" sz="2000" b="1" dirty="0">
              <a:solidFill>
                <a:schemeClr val="tx1"/>
              </a:solidFill>
              <a:effectLst>
                <a:outerShdw blurRad="38100" dist="38100" dir="2700000" algn="tl">
                  <a:srgbClr val="000000">
                    <a:alpha val="43137"/>
                  </a:srgbClr>
                </a:outerShdw>
              </a:effectLst>
            </a:endParaRPr>
          </a:p>
          <a:p>
            <a:endParaRPr kumimoji="1" lang="en-US" altLang="ja-JP" sz="2000"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２．概要</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児童虐待の早期発見・早期対応、被害を受けた児童の適切な保護等、学校における適切な</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対応が図られるよう、以下に掲げる取り組みについて積極的な対応を依頼。</a:t>
            </a:r>
            <a:endParaRPr kumimoji="1" lang="en-US" altLang="ja-JP" sz="2000" b="1" dirty="0">
              <a:effectLst>
                <a:outerShdw blurRad="38100" dist="38100" dir="2700000" algn="tl">
                  <a:srgbClr val="000000">
                    <a:alpha val="43137"/>
                  </a:srgbClr>
                </a:outerShdw>
              </a:effectLst>
            </a:endParaRPr>
          </a:p>
          <a:p>
            <a:endParaRPr kumimoji="1" lang="en-US" altLang="ja-JP" sz="2000" b="1" dirty="0">
              <a:effectLst>
                <a:outerShdw blurRad="38100" dist="38100" dir="2700000" algn="tl">
                  <a:srgbClr val="000000">
                    <a:alpha val="43137"/>
                  </a:srgbClr>
                </a:outerShdw>
              </a:effectLst>
            </a:endParaRPr>
          </a:p>
          <a:p>
            <a:r>
              <a:rPr kumimoji="1" lang="ja-JP" altLang="en-US" sz="2000" dirty="0">
                <a:effectLst>
                  <a:outerShdw blurRad="38100" dist="38100" dir="2700000" algn="tl">
                    <a:srgbClr val="000000">
                      <a:alpha val="43137"/>
                    </a:srgbClr>
                  </a:outerShdw>
                </a:effectLst>
              </a:rPr>
              <a:t>（１）</a:t>
            </a:r>
            <a:r>
              <a:rPr kumimoji="1" lang="ja-JP" altLang="en-US" sz="2000" b="1" dirty="0">
                <a:effectLst>
                  <a:outerShdw blurRad="38100" dist="38100" dir="2700000" algn="tl">
                    <a:srgbClr val="000000">
                      <a:alpha val="43137"/>
                    </a:srgbClr>
                  </a:outerShdw>
                </a:effectLst>
              </a:rPr>
              <a:t>各学校における児童虐待の早期発見に向けた取組及び通告</a:t>
            </a:r>
            <a:endParaRPr kumimoji="1" lang="en-US" altLang="ja-JP" sz="2000" b="1" dirty="0">
              <a:effectLst>
                <a:outerShdw blurRad="38100" dist="38100" dir="2700000" algn="tl">
                  <a:srgbClr val="000000">
                    <a:alpha val="43137"/>
                  </a:srgbClr>
                </a:outerShdw>
              </a:effectLst>
            </a:endParaRPr>
          </a:p>
          <a:p>
            <a:r>
              <a:rPr kumimoji="1" lang="ja-JP" altLang="en-US" sz="2000" dirty="0">
                <a:effectLst>
                  <a:outerShdw blurRad="38100" dist="38100" dir="2700000" algn="tl">
                    <a:srgbClr val="000000">
                      <a:alpha val="43137"/>
                    </a:srgbClr>
                  </a:outerShdw>
                </a:effectLst>
              </a:rPr>
              <a:t>　　　　</a:t>
            </a:r>
            <a:r>
              <a:rPr kumimoji="1" lang="ja-JP" altLang="en-US" sz="2000" b="1" dirty="0">
                <a:effectLst>
                  <a:outerShdw blurRad="38100" dist="38100" dir="2700000" algn="tl">
                    <a:srgbClr val="000000">
                      <a:alpha val="43137"/>
                    </a:srgbClr>
                  </a:outerShdw>
                </a:effectLst>
              </a:rPr>
              <a:t>各学校において、幼児児童生徒の心身の状況の把握、スクールソーシャルワーカー等</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による教育相談等を通じて、児童虐待の早期発見に努めること。また、学校の</a:t>
            </a:r>
            <a:r>
              <a:rPr kumimoji="1" lang="ja-JP" altLang="en-US" sz="2000" b="1" u="sng" dirty="0">
                <a:solidFill>
                  <a:schemeClr val="tx1"/>
                </a:solidFill>
                <a:effectLst>
                  <a:outerShdw blurRad="38100" dist="38100" dir="2700000" algn="tl">
                    <a:srgbClr val="000000">
                      <a:alpha val="43137"/>
                    </a:srgbClr>
                  </a:outerShdw>
                </a:effectLst>
              </a:rPr>
              <a:t>就学時の</a:t>
            </a:r>
            <a:endParaRPr kumimoji="1" lang="en-US" altLang="ja-JP" sz="2000" b="1" u="sng"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a:t>
            </a:r>
            <a:r>
              <a:rPr kumimoji="1" lang="ja-JP" altLang="en-US" sz="2000" b="1" u="sng" dirty="0">
                <a:solidFill>
                  <a:schemeClr val="tx1"/>
                </a:solidFill>
                <a:effectLst>
                  <a:outerShdw blurRad="38100" dist="38100" dir="2700000" algn="tl">
                    <a:srgbClr val="000000">
                      <a:alpha val="43137"/>
                    </a:srgbClr>
                  </a:outerShdw>
                </a:effectLst>
              </a:rPr>
              <a:t>健康診断実施の際に、「虐待リスクのチェックリスト」を活用する</a:t>
            </a:r>
            <a:r>
              <a:rPr kumimoji="1" lang="ja-JP" altLang="en-US" sz="2000" b="1" dirty="0">
                <a:solidFill>
                  <a:schemeClr val="tx1"/>
                </a:solidFill>
                <a:effectLst>
                  <a:outerShdw blurRad="38100" dist="38100" dir="2700000" algn="tl">
                    <a:srgbClr val="000000">
                      <a:alpha val="43137"/>
                    </a:srgbClr>
                  </a:outerShdw>
                </a:effectLst>
              </a:rPr>
              <a:t>こと等により、虐待</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を受けたと思われる幼児児童生徒を把握した場合には、</a:t>
            </a:r>
            <a:r>
              <a:rPr kumimoji="1" lang="ja-JP" altLang="en-US" sz="2000" b="1" u="sng" dirty="0">
                <a:solidFill>
                  <a:schemeClr val="tx1"/>
                </a:solidFill>
                <a:effectLst>
                  <a:outerShdw blurRad="38100" dist="38100" dir="2700000" algn="tl">
                    <a:srgbClr val="000000">
                      <a:alpha val="43137"/>
                    </a:srgbClr>
                  </a:outerShdw>
                </a:effectLst>
              </a:rPr>
              <a:t>市町村、児童相談所等に情報提</a:t>
            </a:r>
            <a:endParaRPr kumimoji="1" lang="en-US" altLang="ja-JP" sz="2000" b="1" u="sng"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a:t>
            </a:r>
            <a:r>
              <a:rPr kumimoji="1" lang="ja-JP" altLang="en-US" sz="2000" b="1" u="sng" dirty="0">
                <a:solidFill>
                  <a:schemeClr val="tx1"/>
                </a:solidFill>
                <a:effectLst>
                  <a:outerShdw blurRad="38100" dist="38100" dir="2700000" algn="tl">
                    <a:srgbClr val="000000">
                      <a:alpha val="43137"/>
                    </a:srgbClr>
                  </a:outerShdw>
                </a:effectLst>
              </a:rPr>
              <a:t>供</a:t>
            </a:r>
            <a:r>
              <a:rPr kumimoji="1" lang="ja-JP" altLang="en-US" sz="2000" b="1" dirty="0">
                <a:solidFill>
                  <a:schemeClr val="tx1"/>
                </a:solidFill>
                <a:effectLst>
                  <a:outerShdw blurRad="38100" dist="38100" dir="2700000" algn="tl">
                    <a:srgbClr val="000000">
                      <a:alpha val="43137"/>
                    </a:srgbClr>
                  </a:outerShdw>
                </a:effectLst>
              </a:rPr>
              <a:t>を行う。</a:t>
            </a:r>
          </a:p>
        </p:txBody>
      </p:sp>
    </p:spTree>
    <p:extLst>
      <p:ext uri="{BB962C8B-B14F-4D97-AF65-F5344CB8AC3E}">
        <p14:creationId xmlns:p14="http://schemas.microsoft.com/office/powerpoint/2010/main" val="342937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194" y="241541"/>
            <a:ext cx="11717384" cy="618630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dirty="0"/>
              <a:t>　</a:t>
            </a:r>
            <a:endParaRPr kumimoji="1" lang="en-US" altLang="ja-JP" dirty="0"/>
          </a:p>
          <a:p>
            <a:endParaRPr kumimoji="1" lang="en-US" altLang="ja-JP" sz="2000" dirty="0"/>
          </a:p>
          <a:p>
            <a:r>
              <a:rPr kumimoji="1" lang="ja-JP" altLang="en-US" sz="2000" dirty="0"/>
              <a:t>　</a:t>
            </a:r>
            <a:r>
              <a:rPr kumimoji="1" lang="ja-JP" altLang="en-US" sz="2000" b="1" dirty="0">
                <a:effectLst>
                  <a:outerShdw blurRad="38100" dist="38100" dir="2700000" algn="tl">
                    <a:srgbClr val="000000">
                      <a:alpha val="43137"/>
                    </a:srgbClr>
                  </a:outerShdw>
                </a:effectLst>
              </a:rPr>
              <a:t>（２）関係機関との連携強化のための情報共有</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教育委員会等又は学校において、児童虐待防止に係る関係機関との一層の連携・協力の</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強化に向けて、</a:t>
            </a:r>
            <a:r>
              <a:rPr kumimoji="1" lang="ja-JP" altLang="en-US" sz="2000" b="1" u="sng" dirty="0">
                <a:solidFill>
                  <a:schemeClr val="tx1"/>
                </a:solidFill>
                <a:effectLst>
                  <a:outerShdw blurRad="38100" dist="38100" dir="2700000" algn="tl">
                    <a:srgbClr val="000000">
                      <a:alpha val="43137"/>
                    </a:srgbClr>
                  </a:outerShdw>
                </a:effectLst>
              </a:rPr>
              <a:t>市町村、児童相談所等の担当者との間で児童虐待の通告、情報提供、緊急</a:t>
            </a:r>
            <a:endParaRPr kumimoji="1" lang="en-US" altLang="ja-JP" sz="2000" b="1" u="sng"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a:t>
            </a:r>
            <a:r>
              <a:rPr kumimoji="1" lang="ja-JP" altLang="en-US" sz="2000" b="1" u="sng" dirty="0">
                <a:solidFill>
                  <a:schemeClr val="tx1"/>
                </a:solidFill>
                <a:effectLst>
                  <a:outerShdw blurRad="38100" dist="38100" dir="2700000" algn="tl">
                    <a:srgbClr val="000000">
                      <a:alpha val="43137"/>
                    </a:srgbClr>
                  </a:outerShdw>
                </a:effectLst>
              </a:rPr>
              <a:t>時の対応等について、通告時の連絡先、提供する情報の内容及び対応の手順を確認</a:t>
            </a:r>
            <a:r>
              <a:rPr kumimoji="1" lang="ja-JP" altLang="en-US" sz="2000" b="1" dirty="0">
                <a:solidFill>
                  <a:schemeClr val="tx1"/>
                </a:solidFill>
                <a:effectLst>
                  <a:outerShdw blurRad="38100" dist="38100" dir="2700000" algn="tl">
                    <a:srgbClr val="000000">
                      <a:alpha val="43137"/>
                    </a:srgbClr>
                  </a:outerShdw>
                </a:effectLst>
              </a:rPr>
              <a:t>する。</a:t>
            </a:r>
            <a:endParaRPr kumimoji="1" lang="en-US" altLang="ja-JP" sz="2000" b="1" dirty="0">
              <a:solidFill>
                <a:schemeClr val="tx1"/>
              </a:solidFill>
              <a:effectLst>
                <a:outerShdw blurRad="38100" dist="38100" dir="2700000" algn="tl">
                  <a:srgbClr val="000000">
                    <a:alpha val="43137"/>
                  </a:srgbClr>
                </a:outerShdw>
              </a:effectLst>
            </a:endParaRPr>
          </a:p>
          <a:p>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（３）児童虐待防止に係る研修の実施</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教育委員会等又は学校において、虐待を発見するポイントや、発見後の対応の仕方等に</a:t>
            </a:r>
            <a:r>
              <a:rPr kumimoji="1" lang="ja-JP" altLang="en-US" sz="2000" b="1" dirty="0" err="1">
                <a:solidFill>
                  <a:schemeClr val="tx1"/>
                </a:solidFill>
                <a:effectLst>
                  <a:outerShdw blurRad="38100" dist="38100" dir="2700000" algn="tl">
                    <a:srgbClr val="000000">
                      <a:alpha val="43137"/>
                    </a:srgbClr>
                  </a:outerShdw>
                </a:effectLst>
              </a:rPr>
              <a:t>つ</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いて教職員の理解を一層促進するため、</a:t>
            </a:r>
            <a:r>
              <a:rPr kumimoji="1" lang="ja-JP" altLang="en-US" sz="2000" b="1" u="sng" dirty="0">
                <a:solidFill>
                  <a:schemeClr val="tx1"/>
                </a:solidFill>
                <a:effectLst>
                  <a:outerShdw blurRad="38100" dist="38100" dir="2700000" algn="tl">
                    <a:srgbClr val="000000">
                      <a:alpha val="43137"/>
                    </a:srgbClr>
                  </a:outerShdw>
                </a:effectLst>
              </a:rPr>
              <a:t>児童虐待防止にかかる研修を実施</a:t>
            </a:r>
            <a:r>
              <a:rPr kumimoji="1" lang="ja-JP" altLang="en-US" sz="2000" b="1" dirty="0">
                <a:solidFill>
                  <a:schemeClr val="tx1"/>
                </a:solidFill>
                <a:effectLst>
                  <a:outerShdw blurRad="38100" dist="38100" dir="2700000" algn="tl">
                    <a:srgbClr val="000000">
                      <a:alpha val="43137"/>
                    </a:srgbClr>
                  </a:outerShdw>
                </a:effectLst>
              </a:rPr>
              <a:t>すること。</a:t>
            </a:r>
            <a:endParaRPr kumimoji="1" lang="en-US" altLang="ja-JP" sz="2000" b="1" dirty="0">
              <a:solidFill>
                <a:schemeClr val="tx1"/>
              </a:solidFill>
              <a:effectLst>
                <a:outerShdw blurRad="38100" dist="38100" dir="2700000" algn="tl">
                  <a:srgbClr val="000000">
                    <a:alpha val="43137"/>
                  </a:srgbClr>
                </a:outerShdw>
              </a:effectLst>
            </a:endParaRPr>
          </a:p>
          <a:p>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solidFill>
                  <a:schemeClr val="tx1"/>
                </a:solidFill>
                <a:effectLst>
                  <a:outerShdw blurRad="38100" dist="38100" dir="2700000" algn="tl">
                    <a:srgbClr val="000000">
                      <a:alpha val="43137"/>
                    </a:srgbClr>
                  </a:outerShdw>
                </a:effectLst>
              </a:rPr>
              <a:t>　（４）啓発資料等の活用</a:t>
            </a:r>
            <a:endParaRPr kumimoji="1" lang="en-US" altLang="ja-JP" sz="2000" b="1" dirty="0">
              <a:solidFill>
                <a:schemeClr val="tx1"/>
              </a:solidFill>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体罰に依存しない育児が推進されるよう、教育委員会及び学校において、「子供を健やか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に育むために～愛の鞭ゼロ作戦～」等の啓発資料の周知・活用等に取り組むこと。</a:t>
            </a:r>
            <a:endParaRPr kumimoji="1" lang="en-US" altLang="ja-JP" sz="2000" b="1" dirty="0">
              <a:effectLst>
                <a:outerShdw blurRad="38100" dist="38100" dir="2700000" algn="tl">
                  <a:srgbClr val="000000">
                    <a:alpha val="43137"/>
                  </a:srgbClr>
                </a:outerShdw>
              </a:effectLst>
            </a:endParaRPr>
          </a:p>
          <a:p>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（５）乳幼児健診未受診者、未就園児、不就学児等の緊急把握への協力</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教育委員会においては、児童福祉・母子保健主管部（局）等が厚生労働省からの通知に基</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a:t>
            </a:r>
            <a:r>
              <a:rPr kumimoji="1" lang="ja-JP" altLang="en-US" sz="2000" b="1" dirty="0" err="1">
                <a:effectLst>
                  <a:outerShdw blurRad="38100" dist="38100" dir="2700000" algn="tl">
                    <a:srgbClr val="000000">
                      <a:alpha val="43137"/>
                    </a:srgbClr>
                  </a:outerShdw>
                </a:effectLst>
              </a:rPr>
              <a:t>づき</a:t>
            </a:r>
            <a:r>
              <a:rPr kumimoji="1" lang="ja-JP" altLang="en-US" sz="2000" b="1" dirty="0">
                <a:effectLst>
                  <a:outerShdw blurRad="38100" dist="38100" dir="2700000" algn="tl">
                    <a:srgbClr val="000000">
                      <a:alpha val="43137"/>
                    </a:srgbClr>
                  </a:outerShdw>
                </a:effectLst>
              </a:rPr>
              <a:t>実施する「乳幼児健診未受診者、未就園児、不就学児等の緊急把握」に、積極的に協力</a:t>
            </a:r>
            <a:endParaRPr kumimoji="1" lang="en-US" altLang="ja-JP" sz="2000" b="1" dirty="0">
              <a:effectLst>
                <a:outerShdw blurRad="38100" dist="38100" dir="2700000" algn="tl">
                  <a:srgbClr val="000000">
                    <a:alpha val="43137"/>
                  </a:srgbClr>
                </a:outerShdw>
              </a:effectLst>
            </a:endParaRPr>
          </a:p>
          <a:p>
            <a:r>
              <a:rPr kumimoji="1" lang="en-US" altLang="ja-JP" sz="2000" b="1" dirty="0">
                <a:effectLst>
                  <a:outerShdw blurRad="38100" dist="38100" dir="2700000" algn="tl">
                    <a:srgbClr val="000000">
                      <a:alpha val="43137"/>
                    </a:srgbClr>
                  </a:outerShdw>
                </a:effectLst>
              </a:rPr>
              <a:t>              </a:t>
            </a:r>
            <a:r>
              <a:rPr kumimoji="1" lang="ja-JP" altLang="en-US" sz="2000" b="1" dirty="0">
                <a:effectLst>
                  <a:outerShdw blurRad="38100" dist="38100" dir="2700000" algn="tl">
                    <a:srgbClr val="000000">
                      <a:alpha val="43137"/>
                    </a:srgbClr>
                  </a:outerShdw>
                </a:effectLst>
              </a:rPr>
              <a:t>する。</a:t>
            </a:r>
            <a:endParaRPr kumimoji="1" lang="en-US" altLang="ja-JP" sz="2000" b="1" dirty="0">
              <a:effectLst>
                <a:outerShdw blurRad="38100" dist="38100" dir="2700000" algn="tl">
                  <a:srgbClr val="000000">
                    <a:alpha val="43137"/>
                  </a:srgbClr>
                </a:outerShdw>
              </a:effectLst>
            </a:endParaRPr>
          </a:p>
          <a:p>
            <a:endParaRPr kumimoji="1" lang="ja-JP" altLang="en-US" dirty="0"/>
          </a:p>
        </p:txBody>
      </p:sp>
    </p:spTree>
    <p:extLst>
      <p:ext uri="{BB962C8B-B14F-4D97-AF65-F5344CB8AC3E}">
        <p14:creationId xmlns:p14="http://schemas.microsoft.com/office/powerpoint/2010/main" val="292404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2" y="241904"/>
            <a:ext cx="8534400" cy="1118810"/>
          </a:xfrm>
        </p:spPr>
        <p:txBody>
          <a:bodyPr>
            <a:normAutofit/>
          </a:bodyPr>
          <a:lstStyle/>
          <a:p>
            <a:pPr algn="ctr"/>
            <a:r>
              <a:rPr kumimoji="1" lang="ja-JP" altLang="en-US" sz="4000" b="1" dirty="0">
                <a:effectLst>
                  <a:outerShdw blurRad="38100" dist="38100" dir="2700000" algn="tl">
                    <a:srgbClr val="000000">
                      <a:alpha val="43137"/>
                    </a:srgbClr>
                  </a:outerShdw>
                </a:effectLst>
              </a:rPr>
              <a:t>就学時の健康診断の目的</a:t>
            </a:r>
          </a:p>
        </p:txBody>
      </p:sp>
      <p:sp>
        <p:nvSpPr>
          <p:cNvPr id="3" name="コンテンツ プレースホルダ 2"/>
          <p:cNvSpPr>
            <a:spLocks noGrp="1"/>
          </p:cNvSpPr>
          <p:nvPr>
            <p:ph idx="1"/>
          </p:nvPr>
        </p:nvSpPr>
        <p:spPr>
          <a:xfrm>
            <a:off x="598714" y="1643743"/>
            <a:ext cx="10983686" cy="4833257"/>
          </a:xfrm>
        </p:spPr>
        <p:txBody>
          <a:bodyPr>
            <a:noAutofit/>
          </a:bodyPr>
          <a:lstStyle/>
          <a:p>
            <a:pPr>
              <a:buNone/>
            </a:pPr>
            <a:r>
              <a:rPr kumimoji="1" lang="ja-JP" altLang="en-US" sz="2800" b="1" dirty="0">
                <a:solidFill>
                  <a:schemeClr val="tx1"/>
                </a:solidFill>
                <a:effectLst>
                  <a:outerShdw blurRad="38100" dist="38100" dir="2700000" algn="tl">
                    <a:srgbClr val="000000">
                      <a:alpha val="43137"/>
                    </a:srgbClr>
                  </a:outerShdw>
                </a:effectLst>
              </a:rPr>
              <a:t>１．学校教育を受けるにあたり、幼児等の健康上の課題について、保護者及び本人</a:t>
            </a:r>
            <a:r>
              <a:rPr lang="ja-JP" altLang="en-US" sz="2800" b="1" dirty="0">
                <a:solidFill>
                  <a:schemeClr val="tx1"/>
                </a:solidFill>
                <a:effectLst>
                  <a:outerShdw blurRad="38100" dist="38100" dir="2700000" algn="tl">
                    <a:srgbClr val="000000">
                      <a:alpha val="43137"/>
                    </a:srgbClr>
                  </a:outerShdw>
                </a:effectLst>
              </a:rPr>
              <a:t>の認識と関心を深めること。</a:t>
            </a:r>
            <a:endParaRPr lang="en-US" altLang="ja-JP" sz="2800" b="1" dirty="0">
              <a:solidFill>
                <a:schemeClr val="tx1"/>
              </a:solidFill>
              <a:effectLst>
                <a:outerShdw blurRad="38100" dist="38100" dir="2700000" algn="tl">
                  <a:srgbClr val="000000">
                    <a:alpha val="43137"/>
                  </a:srgbClr>
                </a:outerShdw>
              </a:effectLst>
            </a:endParaRPr>
          </a:p>
          <a:p>
            <a:pPr>
              <a:buNone/>
            </a:pPr>
            <a:r>
              <a:rPr kumimoji="1" lang="ja-JP" altLang="en-US" sz="2800" b="1" dirty="0">
                <a:solidFill>
                  <a:schemeClr val="tx1"/>
                </a:solidFill>
                <a:effectLst>
                  <a:outerShdw blurRad="38100" dist="38100" dir="2700000" algn="tl">
                    <a:srgbClr val="000000">
                      <a:alpha val="43137"/>
                    </a:srgbClr>
                  </a:outerShdw>
                </a:effectLst>
              </a:rPr>
              <a:t>２．疾病又は異常を有する就学予定者については、入学時までに必要な治療をし、あるいは生活規制を適正にする等により、健康な状態もしくは就学が可能となる心身の状態で入学するよう努めること。</a:t>
            </a:r>
            <a:endParaRPr kumimoji="1" lang="en-US" altLang="ja-JP" sz="2800" b="1" dirty="0">
              <a:solidFill>
                <a:schemeClr val="tx1"/>
              </a:solidFill>
              <a:effectLst>
                <a:outerShdw blurRad="38100" dist="38100" dir="2700000" algn="tl">
                  <a:srgbClr val="000000">
                    <a:alpha val="43137"/>
                  </a:srgbClr>
                </a:outerShdw>
              </a:effectLst>
            </a:endParaRPr>
          </a:p>
          <a:p>
            <a:pPr>
              <a:buNone/>
            </a:pPr>
            <a:r>
              <a:rPr lang="ja-JP" altLang="en-US" sz="2800" b="1" dirty="0">
                <a:solidFill>
                  <a:schemeClr val="tx1"/>
                </a:solidFill>
                <a:effectLst>
                  <a:outerShdw blurRad="38100" dist="38100" dir="2700000" algn="tl">
                    <a:srgbClr val="000000">
                      <a:alpha val="43137"/>
                    </a:srgbClr>
                  </a:outerShdw>
                </a:effectLst>
              </a:rPr>
              <a:t>３．学校生活や日常生活に支障となるような疾病等の疑いがある者及び視覚障害者、聴覚障害者、知的障害者、肢体不自由者、病弱者（身体虚弱者含む。）</a:t>
            </a:r>
            <a:r>
              <a:rPr lang="ja-JP" altLang="en-US" sz="2800" b="1" dirty="0" err="1">
                <a:solidFill>
                  <a:schemeClr val="tx1"/>
                </a:solidFill>
                <a:effectLst>
                  <a:outerShdw blurRad="38100" dist="38100" dir="2700000" algn="tl">
                    <a:srgbClr val="000000">
                      <a:alpha val="43137"/>
                    </a:srgbClr>
                  </a:outerShdw>
                </a:effectLst>
              </a:rPr>
              <a:t>、</a:t>
            </a:r>
            <a:r>
              <a:rPr lang="ja-JP" altLang="en-US" sz="2800" b="1" dirty="0">
                <a:solidFill>
                  <a:schemeClr val="tx1"/>
                </a:solidFill>
                <a:effectLst>
                  <a:outerShdw blurRad="38100" dist="38100" dir="2700000" algn="tl">
                    <a:srgbClr val="000000">
                      <a:alpha val="43137"/>
                    </a:srgbClr>
                  </a:outerShdw>
                </a:effectLst>
              </a:rPr>
              <a:t>その他心身の疾病及び異常の疑いのある者をスクリーニングし、適切な治療の勧告、保健上の助言及び就学支援等に結びつけること。</a:t>
            </a:r>
            <a:endParaRPr kumimoji="1" lang="ja-JP" altLang="en-US" sz="2800" b="1" dirty="0">
              <a:solidFill>
                <a:schemeClr val="tx1"/>
              </a:solidFill>
              <a:effectLst>
                <a:outerShdw blurRad="38100" dist="38100" dir="2700000" algn="tl">
                  <a:srgbClr val="000000">
                    <a:alpha val="43137"/>
                  </a:srgbClr>
                </a:outerShdw>
              </a:effectLst>
            </a:endParaRPr>
          </a:p>
        </p:txBody>
      </p:sp>
      <p:sp>
        <p:nvSpPr>
          <p:cNvPr id="4" name="テキスト ボックス 3"/>
          <p:cNvSpPr txBox="1"/>
          <p:nvPr/>
        </p:nvSpPr>
        <p:spPr>
          <a:xfrm>
            <a:off x="10504715" y="0"/>
            <a:ext cx="168728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ja-JP" altLang="en-US" dirty="0"/>
              <a:t>マニュアルＰ</a:t>
            </a:r>
            <a:r>
              <a:rPr kumimoji="1" lang="en-US" altLang="ja-JP" dirty="0"/>
              <a:t>1</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8566" y="167388"/>
            <a:ext cx="11220994"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3600" b="1" dirty="0">
                <a:effectLst>
                  <a:outerShdw blurRad="38100" dist="38100" dir="2700000" algn="tl">
                    <a:srgbClr val="000000">
                      <a:alpha val="43137"/>
                    </a:srgbClr>
                  </a:outerShdw>
                </a:effectLst>
              </a:rPr>
              <a:t>学校等における児童虐待への対応</a:t>
            </a:r>
          </a:p>
        </p:txBody>
      </p:sp>
      <p:sp>
        <p:nvSpPr>
          <p:cNvPr id="6" name="テキスト ボックス 5"/>
          <p:cNvSpPr txBox="1"/>
          <p:nvPr/>
        </p:nvSpPr>
        <p:spPr>
          <a:xfrm>
            <a:off x="498566" y="908647"/>
            <a:ext cx="11220994" cy="317009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ja-JP" altLang="en-US" sz="2000" b="1" dirty="0">
                <a:effectLst>
                  <a:outerShdw blurRad="38100" dist="38100" dir="2700000" algn="tl">
                    <a:srgbClr val="000000">
                      <a:alpha val="43137"/>
                    </a:srgbClr>
                  </a:outerShdw>
                </a:effectLst>
              </a:rPr>
              <a:t>児童虐待の早期発見（虐待防止法第５条第１項関係）</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〇学校及び学校の教職員は、児童虐待を発見しやすい立場にあることを自覚し、児童虐待の早期</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発見に努める必要がある。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①幼児児童生徒の心身の状況の把握について（学校保健安全法第９条関係）</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児童虐待の早期発見の観点から、幼児児童生徒の心身の健康に関し健康相談を</a:t>
            </a:r>
            <a:r>
              <a:rPr kumimoji="1" lang="ja-JP" altLang="en-US" sz="2000" b="1" dirty="0" err="1">
                <a:effectLst>
                  <a:outerShdw blurRad="38100" dist="38100" dir="2700000" algn="tl">
                    <a:srgbClr val="000000">
                      <a:alpha val="43137"/>
                    </a:srgbClr>
                  </a:outerShdw>
                </a:effectLst>
              </a:rPr>
              <a:t>行うととも</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に幼児児童生徒の健康状態の日常的な観察により、その心身の状況を適切に把握。</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②健康診断について（学校保健安全法第</a:t>
            </a:r>
            <a:r>
              <a:rPr kumimoji="1" lang="en-US" altLang="ja-JP" sz="2000" b="1" dirty="0">
                <a:effectLst>
                  <a:outerShdw blurRad="38100" dist="38100" dir="2700000" algn="tl">
                    <a:srgbClr val="000000">
                      <a:alpha val="43137"/>
                    </a:srgbClr>
                  </a:outerShdw>
                </a:effectLst>
              </a:rPr>
              <a:t>13</a:t>
            </a:r>
            <a:r>
              <a:rPr kumimoji="1" lang="ja-JP" altLang="en-US" sz="2000" b="1" dirty="0">
                <a:effectLst>
                  <a:outerShdw blurRad="38100" dist="38100" dir="2700000" algn="tl">
                    <a:srgbClr val="000000">
                      <a:alpha val="43137"/>
                    </a:srgbClr>
                  </a:outerShdw>
                </a:effectLst>
              </a:rPr>
              <a:t>条関係）</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健康診断においては、身体測定、内科検診や歯科検診をはじめとする各種の検診や検査が</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行われることから、それらを通して身体的虐待及びネグレクトを早期に発見しやすい機会</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であることに留意。</a:t>
            </a:r>
          </a:p>
        </p:txBody>
      </p:sp>
      <p:sp>
        <p:nvSpPr>
          <p:cNvPr id="7" name="テキスト ボックス 6"/>
          <p:cNvSpPr txBox="1"/>
          <p:nvPr/>
        </p:nvSpPr>
        <p:spPr>
          <a:xfrm>
            <a:off x="542109" y="4611231"/>
            <a:ext cx="11220994" cy="224676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kumimoji="1" lang="ja-JP" altLang="en-US" sz="2000" b="1" dirty="0">
                <a:effectLst>
                  <a:outerShdw blurRad="38100" dist="38100" dir="2700000" algn="tl">
                    <a:srgbClr val="000000">
                      <a:alpha val="43137"/>
                    </a:srgbClr>
                  </a:outerShdw>
                </a:effectLst>
              </a:rPr>
              <a:t>児童虐待への早期対応（虐待防止法第</a:t>
            </a:r>
            <a:r>
              <a:rPr kumimoji="1" lang="en-US" altLang="ja-JP" sz="2000" b="1" dirty="0">
                <a:effectLst>
                  <a:outerShdw blurRad="38100" dist="38100" dir="2700000" algn="tl">
                    <a:srgbClr val="000000">
                      <a:alpha val="43137"/>
                    </a:srgbClr>
                  </a:outerShdw>
                </a:effectLst>
              </a:rPr>
              <a:t>6</a:t>
            </a:r>
            <a:r>
              <a:rPr kumimoji="1" lang="ja-JP" altLang="en-US" sz="2000" b="1" dirty="0">
                <a:effectLst>
                  <a:outerShdw blurRad="38100" dist="38100" dir="2700000" algn="tl">
                    <a:srgbClr val="000000">
                      <a:alpha val="43137"/>
                    </a:srgbClr>
                  </a:outerShdw>
                </a:effectLst>
              </a:rPr>
              <a:t>条第</a:t>
            </a:r>
            <a:r>
              <a:rPr kumimoji="1" lang="en-US" altLang="ja-JP" sz="2000" b="1" dirty="0">
                <a:effectLst>
                  <a:outerShdw blurRad="38100" dist="38100" dir="2700000" algn="tl">
                    <a:srgbClr val="000000">
                      <a:alpha val="43137"/>
                    </a:srgbClr>
                  </a:outerShdw>
                </a:effectLst>
              </a:rPr>
              <a:t>1</a:t>
            </a:r>
            <a:r>
              <a:rPr kumimoji="1" lang="ja-JP" altLang="en-US" sz="2000" b="1" dirty="0">
                <a:effectLst>
                  <a:outerShdw blurRad="38100" dist="38100" dir="2700000" algn="tl">
                    <a:srgbClr val="000000">
                      <a:alpha val="43137"/>
                    </a:srgbClr>
                  </a:outerShdw>
                </a:effectLst>
              </a:rPr>
              <a:t>項関係）</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〇児童虐待を受けたと思われる幼児児童生徒を発見した場合は、速やかにこれを市町村、児童相</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談所等に通告しなければならない。</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〇虐待の事実が必ずしも明らかでなくても一般の人の目から見れば主観的に児童虐待が疑われる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場合は通告義務が生じる。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〇法の趣旨に基づくものであれば、その通告が結果として誤りであったとしても、そのことに</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よって刑事上、民事上の責任を問われることは基本的に想定されない。</a:t>
            </a:r>
          </a:p>
        </p:txBody>
      </p:sp>
      <p:sp>
        <p:nvSpPr>
          <p:cNvPr id="5" name="下矢印 4"/>
          <p:cNvSpPr/>
          <p:nvPr/>
        </p:nvSpPr>
        <p:spPr>
          <a:xfrm>
            <a:off x="5192484" y="4180115"/>
            <a:ext cx="1338943" cy="370114"/>
          </a:xfrm>
          <a:prstGeom prst="downArrow">
            <a:avLst>
              <a:gd name="adj1" fmla="val 50000"/>
              <a:gd name="adj2" fmla="val 56676"/>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1"/>
              </a:solidFill>
            </a:endParaRPr>
          </a:p>
        </p:txBody>
      </p:sp>
      <p:sp>
        <p:nvSpPr>
          <p:cNvPr id="8" name="テキスト ボックス 7"/>
          <p:cNvSpPr txBox="1"/>
          <p:nvPr/>
        </p:nvSpPr>
        <p:spPr>
          <a:xfrm>
            <a:off x="2514600" y="4158343"/>
            <a:ext cx="2492990" cy="40011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sz="2000" b="1" dirty="0">
                <a:effectLst>
                  <a:outerShdw blurRad="38100" dist="38100" dir="2700000" algn="tl">
                    <a:srgbClr val="000000">
                      <a:alpha val="43137"/>
                    </a:srgbClr>
                  </a:outerShdw>
                </a:effectLst>
              </a:rPr>
              <a:t>虐待を発見した場合</a:t>
            </a:r>
          </a:p>
        </p:txBody>
      </p:sp>
    </p:spTree>
    <p:extLst>
      <p:ext uri="{BB962C8B-B14F-4D97-AF65-F5344CB8AC3E}">
        <p14:creationId xmlns:p14="http://schemas.microsoft.com/office/powerpoint/2010/main" val="325504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270" y="133047"/>
            <a:ext cx="8534400" cy="944638"/>
          </a:xfrm>
        </p:spPr>
        <p:txBody>
          <a:bodyPr/>
          <a:lstStyle/>
          <a:p>
            <a:r>
              <a:rPr kumimoji="1" lang="ja-JP" altLang="en-US" b="1" dirty="0">
                <a:effectLst>
                  <a:outerShdw blurRad="38100" dist="38100" dir="2700000" algn="tl">
                    <a:srgbClr val="000000">
                      <a:alpha val="43137"/>
                    </a:srgbClr>
                  </a:outerShdw>
                </a:effectLst>
              </a:rPr>
              <a:t>学校保健安全法施行令</a:t>
            </a:r>
          </a:p>
        </p:txBody>
      </p:sp>
      <p:sp>
        <p:nvSpPr>
          <p:cNvPr id="3" name="コンテンツ プレースホルダ 2"/>
          <p:cNvSpPr>
            <a:spLocks noGrp="1"/>
          </p:cNvSpPr>
          <p:nvPr>
            <p:ph idx="1"/>
          </p:nvPr>
        </p:nvSpPr>
        <p:spPr>
          <a:xfrm>
            <a:off x="272143" y="1349829"/>
            <a:ext cx="11713028" cy="5182809"/>
          </a:xfrm>
        </p:spPr>
        <p:txBody>
          <a:bodyPr>
            <a:noAutofit/>
          </a:bodyPr>
          <a:lstStyle/>
          <a:p>
            <a:pPr>
              <a:buNone/>
            </a:pPr>
            <a:r>
              <a:rPr kumimoji="1" lang="ja-JP" altLang="en-US" sz="2800" b="1" dirty="0">
                <a:solidFill>
                  <a:schemeClr val="tx1"/>
                </a:solidFill>
                <a:effectLst>
                  <a:outerShdw blurRad="38100" dist="38100" dir="2700000" algn="tl">
                    <a:srgbClr val="000000">
                      <a:alpha val="43137"/>
                    </a:srgbClr>
                  </a:outerShdw>
                </a:effectLst>
              </a:rPr>
              <a:t>（検査の項目）</a:t>
            </a:r>
            <a:endParaRPr kumimoji="1" lang="en-US" altLang="ja-JP" sz="2800" b="1" dirty="0">
              <a:solidFill>
                <a:schemeClr val="tx1"/>
              </a:solidFill>
              <a:effectLst>
                <a:outerShdw blurRad="38100" dist="38100" dir="2700000" algn="tl">
                  <a:srgbClr val="000000">
                    <a:alpha val="43137"/>
                  </a:srgbClr>
                </a:outerShdw>
              </a:effectLst>
            </a:endParaRPr>
          </a:p>
          <a:p>
            <a:pPr>
              <a:buNone/>
            </a:pPr>
            <a:r>
              <a:rPr lang="ja-JP" altLang="en-US" sz="2800" b="1" dirty="0">
                <a:solidFill>
                  <a:schemeClr val="tx1"/>
                </a:solidFill>
                <a:effectLst>
                  <a:outerShdw blurRad="38100" dist="38100" dir="2700000" algn="tl">
                    <a:srgbClr val="000000">
                      <a:alpha val="43137"/>
                    </a:srgbClr>
                  </a:outerShdw>
                </a:effectLst>
              </a:rPr>
              <a:t>第二条　就学時の健康診断における検査の項目は、次のとおりとする。</a:t>
            </a:r>
            <a:endParaRPr lang="en-US" altLang="ja-JP" sz="2800" b="1" dirty="0">
              <a:solidFill>
                <a:schemeClr val="tx1"/>
              </a:solidFill>
              <a:effectLst>
                <a:outerShdw blurRad="38100" dist="38100" dir="2700000" algn="tl">
                  <a:srgbClr val="000000">
                    <a:alpha val="43137"/>
                  </a:srgbClr>
                </a:outerShdw>
              </a:effectLst>
            </a:endParaRPr>
          </a:p>
          <a:p>
            <a:pPr>
              <a:buNone/>
            </a:pPr>
            <a:r>
              <a:rPr kumimoji="1" lang="ja-JP" altLang="en-US" sz="2800" b="1" dirty="0">
                <a:solidFill>
                  <a:schemeClr val="tx1"/>
                </a:solidFill>
                <a:effectLst>
                  <a:outerShdw blurRad="38100" dist="38100" dir="2700000" algn="tl">
                    <a:srgbClr val="000000">
                      <a:alpha val="43137"/>
                    </a:srgbClr>
                  </a:outerShdw>
                </a:effectLst>
              </a:rPr>
              <a:t>　　一　栄養状態</a:t>
            </a:r>
            <a:endParaRPr kumimoji="1" lang="en-US" altLang="ja-JP" sz="2800" b="1" dirty="0">
              <a:solidFill>
                <a:schemeClr val="tx1"/>
              </a:solidFill>
              <a:effectLst>
                <a:outerShdw blurRad="38100" dist="38100" dir="2700000" algn="tl">
                  <a:srgbClr val="000000">
                    <a:alpha val="43137"/>
                  </a:srgbClr>
                </a:outerShdw>
              </a:effectLst>
            </a:endParaRPr>
          </a:p>
          <a:p>
            <a:pPr>
              <a:buNone/>
            </a:pPr>
            <a:r>
              <a:rPr lang="ja-JP" altLang="en-US" sz="2800" b="1" dirty="0">
                <a:solidFill>
                  <a:schemeClr val="tx1"/>
                </a:solidFill>
                <a:effectLst>
                  <a:outerShdw blurRad="38100" dist="38100" dir="2700000" algn="tl">
                    <a:srgbClr val="000000">
                      <a:alpha val="43137"/>
                    </a:srgbClr>
                  </a:outerShdw>
                </a:effectLst>
              </a:rPr>
              <a:t>　　二　脊柱及び胸郭の疾病及び異常の有無</a:t>
            </a:r>
            <a:endParaRPr lang="en-US" altLang="ja-JP" sz="2800" b="1" dirty="0">
              <a:solidFill>
                <a:schemeClr val="tx1"/>
              </a:solidFill>
              <a:effectLst>
                <a:outerShdw blurRad="38100" dist="38100" dir="2700000" algn="tl">
                  <a:srgbClr val="000000">
                    <a:alpha val="43137"/>
                  </a:srgbClr>
                </a:outerShdw>
              </a:effectLst>
            </a:endParaRPr>
          </a:p>
          <a:p>
            <a:pPr>
              <a:buNone/>
            </a:pPr>
            <a:r>
              <a:rPr kumimoji="1" lang="ja-JP" altLang="en-US" sz="2800" b="1" dirty="0">
                <a:solidFill>
                  <a:schemeClr val="tx1"/>
                </a:solidFill>
                <a:effectLst>
                  <a:outerShdw blurRad="38100" dist="38100" dir="2700000" algn="tl">
                    <a:srgbClr val="000000">
                      <a:alpha val="43137"/>
                    </a:srgbClr>
                  </a:outerShdw>
                </a:effectLst>
              </a:rPr>
              <a:t>　　三　視力及び聴力</a:t>
            </a:r>
            <a:endParaRPr kumimoji="1" lang="en-US" altLang="ja-JP" sz="2800" b="1" dirty="0">
              <a:solidFill>
                <a:schemeClr val="tx1"/>
              </a:solidFill>
              <a:effectLst>
                <a:outerShdw blurRad="38100" dist="38100" dir="2700000" algn="tl">
                  <a:srgbClr val="000000">
                    <a:alpha val="43137"/>
                  </a:srgbClr>
                </a:outerShdw>
              </a:effectLst>
            </a:endParaRPr>
          </a:p>
          <a:p>
            <a:pPr>
              <a:buNone/>
            </a:pPr>
            <a:r>
              <a:rPr lang="ja-JP" altLang="en-US" sz="2800" b="1" dirty="0">
                <a:solidFill>
                  <a:schemeClr val="tx1"/>
                </a:solidFill>
                <a:effectLst>
                  <a:outerShdw blurRad="38100" dist="38100" dir="2700000" algn="tl">
                    <a:srgbClr val="000000">
                      <a:alpha val="43137"/>
                    </a:srgbClr>
                  </a:outerShdw>
                </a:effectLst>
              </a:rPr>
              <a:t>　　四　眼の疾病及び異常の有無</a:t>
            </a:r>
            <a:endParaRPr lang="en-US" altLang="ja-JP" sz="2800" b="1" dirty="0">
              <a:solidFill>
                <a:schemeClr val="tx1"/>
              </a:solidFill>
              <a:effectLst>
                <a:outerShdw blurRad="38100" dist="38100" dir="2700000" algn="tl">
                  <a:srgbClr val="000000">
                    <a:alpha val="43137"/>
                  </a:srgbClr>
                </a:outerShdw>
              </a:effectLst>
            </a:endParaRPr>
          </a:p>
          <a:p>
            <a:pPr>
              <a:buNone/>
            </a:pPr>
            <a:r>
              <a:rPr kumimoji="1" lang="ja-JP" altLang="en-US" sz="2800" b="1" dirty="0">
                <a:solidFill>
                  <a:schemeClr val="tx1"/>
                </a:solidFill>
                <a:effectLst>
                  <a:outerShdw blurRad="38100" dist="38100" dir="2700000" algn="tl">
                    <a:srgbClr val="000000">
                      <a:alpha val="43137"/>
                    </a:srgbClr>
                  </a:outerShdw>
                </a:effectLst>
              </a:rPr>
              <a:t>　　五　耳鼻咽喉疾患及び皮膚疾患の有無</a:t>
            </a:r>
            <a:endParaRPr kumimoji="1" lang="en-US" altLang="ja-JP" sz="2800" b="1" dirty="0">
              <a:solidFill>
                <a:schemeClr val="tx1"/>
              </a:solidFill>
              <a:effectLst>
                <a:outerShdw blurRad="38100" dist="38100" dir="2700000" algn="tl">
                  <a:srgbClr val="000000">
                    <a:alpha val="43137"/>
                  </a:srgbClr>
                </a:outerShdw>
              </a:effectLst>
            </a:endParaRPr>
          </a:p>
          <a:p>
            <a:pPr>
              <a:buNone/>
            </a:pPr>
            <a:r>
              <a:rPr lang="ja-JP" altLang="en-US" sz="2800" b="1" dirty="0">
                <a:solidFill>
                  <a:schemeClr val="tx1"/>
                </a:solidFill>
                <a:effectLst>
                  <a:outerShdw blurRad="38100" dist="38100" dir="2700000" algn="tl">
                    <a:srgbClr val="000000">
                      <a:alpha val="43137"/>
                    </a:srgbClr>
                  </a:outerShdw>
                </a:effectLst>
              </a:rPr>
              <a:t>　　六　</a:t>
            </a:r>
            <a:r>
              <a:rPr lang="ja-JP" altLang="en-US" sz="2800" b="1" dirty="0">
                <a:solidFill>
                  <a:srgbClr val="FF0000"/>
                </a:solidFill>
                <a:effectLst>
                  <a:outerShdw blurRad="38100" dist="38100" dir="2700000" algn="tl">
                    <a:srgbClr val="000000">
                      <a:alpha val="43137"/>
                    </a:srgbClr>
                  </a:outerShdw>
                </a:effectLst>
              </a:rPr>
              <a:t>歯及び口腔の疾病及び異常の有無</a:t>
            </a:r>
            <a:endParaRPr lang="en-US" altLang="ja-JP" sz="2800" b="1" dirty="0">
              <a:solidFill>
                <a:srgbClr val="FF0000"/>
              </a:solidFill>
              <a:effectLst>
                <a:outerShdw blurRad="38100" dist="38100" dir="2700000" algn="tl">
                  <a:srgbClr val="000000">
                    <a:alpha val="43137"/>
                  </a:srgbClr>
                </a:outerShdw>
              </a:effectLst>
            </a:endParaRPr>
          </a:p>
          <a:p>
            <a:pPr>
              <a:buNone/>
            </a:pPr>
            <a:r>
              <a:rPr kumimoji="1" lang="ja-JP" altLang="en-US" sz="2800" b="1" dirty="0">
                <a:solidFill>
                  <a:schemeClr val="tx1"/>
                </a:solidFill>
                <a:effectLst>
                  <a:outerShdw blurRad="38100" dist="38100" dir="2700000" algn="tl">
                    <a:srgbClr val="000000">
                      <a:alpha val="43137"/>
                    </a:srgbClr>
                  </a:outerShdw>
                </a:effectLst>
              </a:rPr>
              <a:t>　　七　その他の疾病及び異常の有無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5371" y="176589"/>
            <a:ext cx="8010298" cy="1271211"/>
          </a:xfrm>
        </p:spPr>
        <p:txBody>
          <a:bodyPr/>
          <a:lstStyle/>
          <a:p>
            <a:pPr algn="ctr"/>
            <a:r>
              <a:rPr kumimoji="1" lang="ja-JP" altLang="en-US" b="1" dirty="0">
                <a:effectLst>
                  <a:outerShdw blurRad="38100" dist="38100" dir="2700000" algn="tl">
                    <a:srgbClr val="000000">
                      <a:alpha val="43137"/>
                    </a:srgbClr>
                  </a:outerShdw>
                </a:effectLst>
              </a:rPr>
              <a:t>就学時の健康診断に関する事前準備</a:t>
            </a:r>
          </a:p>
        </p:txBody>
      </p:sp>
      <p:sp>
        <p:nvSpPr>
          <p:cNvPr id="3" name="コンテンツ プレースホルダ 2"/>
          <p:cNvSpPr>
            <a:spLocks noGrp="1"/>
          </p:cNvSpPr>
          <p:nvPr>
            <p:ph idx="1"/>
          </p:nvPr>
        </p:nvSpPr>
        <p:spPr>
          <a:xfrm>
            <a:off x="1524001" y="2263020"/>
            <a:ext cx="10101941" cy="3615267"/>
          </a:xfrm>
        </p:spPr>
        <p:txBody>
          <a:bodyPr>
            <a:noAutofit/>
          </a:bodyPr>
          <a:lstStyle/>
          <a:p>
            <a:pPr>
              <a:buNone/>
            </a:pPr>
            <a:r>
              <a:rPr kumimoji="1" lang="ja-JP" altLang="en-US" sz="2400" b="1" dirty="0">
                <a:solidFill>
                  <a:schemeClr val="tx1"/>
                </a:solidFill>
                <a:effectLst>
                  <a:outerShdw blurRad="38100" dist="38100" dir="2700000" algn="tl">
                    <a:srgbClr val="000000">
                      <a:alpha val="43137"/>
                    </a:srgbClr>
                  </a:outerShdw>
                </a:effectLst>
              </a:rPr>
              <a:t>１．実施計画の作成</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２．事前調整</a:t>
            </a:r>
            <a:endParaRPr lang="en-US" altLang="ja-JP" sz="2400" b="1" dirty="0">
              <a:solidFill>
                <a:schemeClr val="tx1"/>
              </a:solidFill>
              <a:effectLst>
                <a:outerShdw blurRad="38100" dist="38100" dir="2700000" algn="tl">
                  <a:srgbClr val="000000">
                    <a:alpha val="43137"/>
                  </a:srgbClr>
                </a:outerShdw>
              </a:effectLst>
            </a:endParaRPr>
          </a:p>
          <a:p>
            <a:pPr>
              <a:buNone/>
            </a:pPr>
            <a:r>
              <a:rPr kumimoji="1" lang="ja-JP" altLang="en-US" sz="2400" b="1" dirty="0">
                <a:solidFill>
                  <a:schemeClr val="tx1"/>
                </a:solidFill>
                <a:effectLst>
                  <a:outerShdw blurRad="38100" dist="38100" dir="2700000" algn="tl">
                    <a:srgbClr val="000000">
                      <a:alpha val="43137"/>
                    </a:srgbClr>
                  </a:outerShdw>
                </a:effectLst>
              </a:rPr>
              <a:t>　　●保護者への通知</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▲趣旨等の理解と協力</a:t>
            </a:r>
            <a:endParaRPr lang="en-US" altLang="ja-JP" sz="2400" b="1" dirty="0">
              <a:solidFill>
                <a:schemeClr val="tx1"/>
              </a:solidFill>
              <a:effectLst>
                <a:outerShdw blurRad="38100" dist="38100" dir="2700000" algn="tl">
                  <a:srgbClr val="000000">
                    <a:alpha val="43137"/>
                  </a:srgbClr>
                </a:outerShdw>
              </a:effectLst>
            </a:endParaRPr>
          </a:p>
          <a:p>
            <a:pPr>
              <a:buNone/>
            </a:pPr>
            <a:r>
              <a:rPr kumimoji="1" lang="ja-JP" altLang="en-US" sz="2400" b="1" dirty="0">
                <a:solidFill>
                  <a:schemeClr val="tx1"/>
                </a:solidFill>
                <a:effectLst>
                  <a:outerShdw blurRad="38100" dist="38100" dir="2700000" algn="tl">
                    <a:srgbClr val="000000">
                      <a:alpha val="43137"/>
                    </a:srgbClr>
                  </a:outerShdw>
                </a:effectLst>
              </a:rPr>
              <a:t>　　　▲配慮が必要な場合の体制整備</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▲健康に関する調査の実施（母子健康手帳等の活用）</a:t>
            </a:r>
            <a:endParaRPr lang="en-US" altLang="ja-JP" sz="2400" b="1" dirty="0">
              <a:solidFill>
                <a:schemeClr val="tx1"/>
              </a:solidFill>
              <a:effectLst>
                <a:outerShdw blurRad="38100" dist="38100" dir="2700000" algn="tl">
                  <a:srgbClr val="000000">
                    <a:alpha val="43137"/>
                  </a:srgbClr>
                </a:outerShdw>
              </a:effectLst>
            </a:endParaRPr>
          </a:p>
          <a:p>
            <a:pPr>
              <a:buNone/>
            </a:pPr>
            <a:r>
              <a:rPr kumimoji="1" lang="ja-JP" altLang="en-US" sz="2400" b="1" dirty="0">
                <a:solidFill>
                  <a:schemeClr val="tx1"/>
                </a:solidFill>
                <a:effectLst>
                  <a:outerShdw blurRad="38100" dist="38100" dir="2700000" algn="tl">
                    <a:srgbClr val="000000">
                      <a:alpha val="43137"/>
                    </a:srgbClr>
                  </a:outerShdw>
                </a:effectLst>
              </a:rPr>
              <a:t>３．医師・歯科医師等に対する連絡、協力依頼</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　　　▲幼稚園・保育所・認定こども園・学校との連携</a:t>
            </a:r>
            <a:endParaRPr lang="en-US" altLang="ja-JP" sz="2400" b="1" dirty="0">
              <a:solidFill>
                <a:schemeClr val="tx1"/>
              </a:solidFill>
              <a:effectLst>
                <a:outerShdw blurRad="38100" dist="38100" dir="2700000" algn="tl">
                  <a:srgbClr val="000000">
                    <a:alpha val="43137"/>
                  </a:srgbClr>
                </a:outerShdw>
              </a:effectLst>
            </a:endParaRPr>
          </a:p>
          <a:p>
            <a:pPr>
              <a:buNone/>
            </a:pPr>
            <a:r>
              <a:rPr kumimoji="1" lang="ja-JP" altLang="en-US" sz="2400" b="1" dirty="0">
                <a:solidFill>
                  <a:schemeClr val="tx1"/>
                </a:solidFill>
                <a:effectLst>
                  <a:outerShdw blurRad="38100" dist="38100" dir="2700000" algn="tl">
                    <a:srgbClr val="000000">
                      <a:alpha val="43137"/>
                    </a:srgbClr>
                  </a:outerShdw>
                </a:effectLst>
              </a:rPr>
              <a:t>　　　▲会場となる公共施設等との連絡調整</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４．必要な器機・器具等の準備、点検、滅菌・消毒</a:t>
            </a:r>
            <a:endParaRPr kumimoji="1" lang="ja-JP" altLang="en-US" sz="2400" b="1" dirty="0">
              <a:solidFill>
                <a:schemeClr val="tx1"/>
              </a:solidFill>
              <a:effectLst>
                <a:outerShdw blurRad="38100" dist="38100" dir="2700000" algn="tl">
                  <a:srgbClr val="000000">
                    <a:alpha val="43137"/>
                  </a:srgbClr>
                </a:outerShdw>
              </a:effectLst>
            </a:endParaRPr>
          </a:p>
        </p:txBody>
      </p:sp>
      <p:sp>
        <p:nvSpPr>
          <p:cNvPr id="4" name="正方形/長方形 3"/>
          <p:cNvSpPr/>
          <p:nvPr/>
        </p:nvSpPr>
        <p:spPr>
          <a:xfrm>
            <a:off x="10494099" y="0"/>
            <a:ext cx="16979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5</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0669" y="307219"/>
            <a:ext cx="8534400" cy="748695"/>
          </a:xfrm>
        </p:spPr>
        <p:txBody>
          <a:bodyPr/>
          <a:lstStyle/>
          <a:p>
            <a:r>
              <a:rPr kumimoji="1" lang="ja-JP" altLang="en-US" b="1" dirty="0">
                <a:effectLst>
                  <a:outerShdw blurRad="38100" dist="38100" dir="2700000" algn="tl">
                    <a:srgbClr val="000000">
                      <a:alpha val="43137"/>
                    </a:srgbClr>
                  </a:outerShdw>
                </a:effectLst>
              </a:rPr>
              <a:t>歯及び口腔の疾病及び異常</a:t>
            </a:r>
          </a:p>
        </p:txBody>
      </p:sp>
      <p:sp>
        <p:nvSpPr>
          <p:cNvPr id="3" name="コンテンツ プレースホルダ 2"/>
          <p:cNvSpPr>
            <a:spLocks noGrp="1"/>
          </p:cNvSpPr>
          <p:nvPr>
            <p:ph idx="1"/>
          </p:nvPr>
        </p:nvSpPr>
        <p:spPr>
          <a:xfrm>
            <a:off x="609600" y="1153886"/>
            <a:ext cx="10972800" cy="5454953"/>
          </a:xfrm>
        </p:spPr>
        <p:txBody>
          <a:bodyPr>
            <a:normAutofit lnSpcReduction="10000"/>
          </a:bodyPr>
          <a:lstStyle/>
          <a:p>
            <a:pPr>
              <a:buNone/>
            </a:pPr>
            <a:r>
              <a:rPr lang="ja-JP" altLang="en-US" sz="2400" b="1" dirty="0">
                <a:solidFill>
                  <a:schemeClr val="tx1"/>
                </a:solidFill>
                <a:effectLst>
                  <a:outerShdw blurRad="38100" dist="38100" dir="2700000" algn="tl">
                    <a:srgbClr val="000000">
                      <a:alpha val="43137"/>
                    </a:srgbClr>
                  </a:outerShdw>
                </a:effectLst>
              </a:rPr>
              <a:t>≪</a:t>
            </a:r>
            <a:r>
              <a:rPr kumimoji="1" lang="ja-JP" altLang="en-US" sz="2400" b="1" dirty="0">
                <a:solidFill>
                  <a:schemeClr val="tx1"/>
                </a:solidFill>
                <a:effectLst>
                  <a:outerShdw blurRad="38100" dist="38100" dir="2700000" algn="tl">
                    <a:srgbClr val="000000">
                      <a:alpha val="43137"/>
                    </a:srgbClr>
                  </a:outerShdw>
                </a:effectLst>
              </a:rPr>
              <a:t>検査の目的と意義≫</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歯及び口腔に疾病・異常が発生しているか否か、また、歯及び口腔の形態の発育及び機能の発達をチェックすることにより、これらの疾病や形態・機能の異常が、これからの学校生活を過ごすにあたって支障があるかどうかを判断す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sz="2400" b="1" dirty="0">
                <a:solidFill>
                  <a:schemeClr val="tx1"/>
                </a:solidFill>
                <a:effectLst>
                  <a:outerShdw blurRad="38100" dist="38100" dir="2700000" algn="tl">
                    <a:srgbClr val="000000">
                      <a:alpha val="43137"/>
                    </a:srgbClr>
                  </a:outerShdw>
                </a:effectLst>
              </a:rPr>
              <a:t>≪</a:t>
            </a:r>
            <a:r>
              <a:rPr kumimoji="1" lang="ja-JP" altLang="en-US" sz="2400" b="1" dirty="0">
                <a:solidFill>
                  <a:schemeClr val="tx1"/>
                </a:solidFill>
                <a:effectLst>
                  <a:outerShdw blurRad="38100" dist="38100" dir="2700000" algn="tl">
                    <a:srgbClr val="000000">
                      <a:alpha val="43137"/>
                    </a:srgbClr>
                  </a:outerShdw>
                </a:effectLst>
              </a:rPr>
              <a:t>検査の準備≫</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①歯鏡　：　歯鏡は直視できない部分を鏡視して検査し、照度不足で十分に見えない部分に対して　は補助光を与える役割をもっている。歯鏡には鏡面に傷のない反射率の十分な歯鏡を用いる。</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②歯科用探針：探針は、歯面に歯垢が堆積</a:t>
            </a:r>
            <a:r>
              <a:rPr kumimoji="1" lang="ja-JP" altLang="en-US" b="1" dirty="0" smtClean="0">
                <a:solidFill>
                  <a:schemeClr val="tx1"/>
                </a:solidFill>
                <a:effectLst>
                  <a:outerShdw blurRad="38100" dist="38100" dir="2700000" algn="tl">
                    <a:srgbClr val="000000">
                      <a:alpha val="43137"/>
                    </a:srgbClr>
                  </a:outerShdw>
                </a:effectLst>
              </a:rPr>
              <a:t>し</a:t>
            </a:r>
            <a:r>
              <a:rPr lang="ja-JP" altLang="en-US" b="1" dirty="0" smtClean="0">
                <a:solidFill>
                  <a:schemeClr val="tx1"/>
                </a:solidFill>
                <a:effectLst>
                  <a:outerShdw blurRad="38100" dist="38100" dir="2700000" algn="tl">
                    <a:srgbClr val="000000">
                      <a:alpha val="43137"/>
                    </a:srgbClr>
                  </a:outerShdw>
                </a:effectLst>
              </a:rPr>
              <a:t>たり、</a:t>
            </a:r>
            <a:r>
              <a:rPr kumimoji="1" lang="ja-JP" altLang="en-US" b="1" dirty="0" smtClean="0">
                <a:solidFill>
                  <a:schemeClr val="tx1"/>
                </a:solidFill>
                <a:effectLst>
                  <a:outerShdw blurRad="38100" dist="38100" dir="2700000" algn="tl">
                    <a:srgbClr val="000000">
                      <a:alpha val="43137"/>
                    </a:srgbClr>
                  </a:outerShdw>
                </a:effectLst>
              </a:rPr>
              <a:t>検査</a:t>
            </a:r>
            <a:r>
              <a:rPr kumimoji="1" lang="ja-JP" altLang="en-US" b="1" dirty="0">
                <a:solidFill>
                  <a:schemeClr val="tx1"/>
                </a:solidFill>
                <a:effectLst>
                  <a:outerShdw blurRad="38100" dist="38100" dir="2700000" algn="tl">
                    <a:srgbClr val="000000">
                      <a:alpha val="43137"/>
                    </a:srgbClr>
                  </a:outerShdw>
                </a:effectLst>
              </a:rPr>
              <a:t>する歯面の照度が十分でないときやシーラントの充填の状況などを確認するときに用いられる。使用する探針は鋭利でないもの</a:t>
            </a:r>
            <a:r>
              <a:rPr kumimoji="1" lang="ja-JP" altLang="en-US" b="1" dirty="0" smtClean="0">
                <a:solidFill>
                  <a:schemeClr val="tx1"/>
                </a:solidFill>
                <a:effectLst>
                  <a:outerShdw blurRad="38100" dist="38100" dir="2700000" algn="tl">
                    <a:srgbClr val="000000">
                      <a:alpha val="43137"/>
                    </a:srgbClr>
                  </a:outerShdw>
                </a:effectLst>
              </a:rPr>
              <a:t>、</a:t>
            </a:r>
            <a:r>
              <a:rPr lang="ja-JP" altLang="en-US" b="1" dirty="0" smtClean="0">
                <a:solidFill>
                  <a:schemeClr val="tx1"/>
                </a:solidFill>
                <a:effectLst>
                  <a:outerShdw blurRad="38100" dist="38100" dir="2700000" algn="tl">
                    <a:srgbClr val="000000">
                      <a:alpha val="43137"/>
                    </a:srgbClr>
                  </a:outerShdw>
                </a:effectLst>
              </a:rPr>
              <a:t>又</a:t>
            </a:r>
            <a:r>
              <a:rPr kumimoji="1" lang="ja-JP" altLang="en-US" b="1" dirty="0" smtClean="0">
                <a:solidFill>
                  <a:schemeClr val="tx1"/>
                </a:solidFill>
                <a:effectLst>
                  <a:outerShdw blurRad="38100" dist="38100" dir="2700000" algn="tl">
                    <a:srgbClr val="000000">
                      <a:alpha val="43137"/>
                    </a:srgbClr>
                  </a:outerShdw>
                </a:effectLst>
              </a:rPr>
              <a:t>は</a:t>
            </a:r>
            <a:r>
              <a:rPr kumimoji="1" lang="ja-JP" altLang="en-US" b="1" dirty="0">
                <a:solidFill>
                  <a:schemeClr val="tx1"/>
                </a:solidFill>
                <a:effectLst>
                  <a:outerShdw blurRad="38100" dist="38100" dir="2700000" algn="tl">
                    <a:srgbClr val="000000">
                      <a:alpha val="43137"/>
                    </a:srgbClr>
                  </a:outerShdw>
                </a:effectLst>
              </a:rPr>
              <a:t>ＷＨＯのＣＰＩプローブを用いる。</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③ピンセット・舌圧子等：歯と口腔の検査は歯鏡、探針以外の器具を使用することは多くないが、ときにピンセットや舌圧子等を使用することがあるので、最小限度の準備は必要である。</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④照明器具：常に十分な照度をもったスポット照明器具を準備するなど、照明は、口腔内が</a:t>
            </a:r>
            <a:r>
              <a:rPr kumimoji="1" lang="en-US" altLang="ja-JP" b="1" dirty="0">
                <a:solidFill>
                  <a:schemeClr val="tx1"/>
                </a:solidFill>
                <a:effectLst>
                  <a:outerShdw blurRad="38100" dist="38100" dir="2700000" algn="tl">
                    <a:srgbClr val="000000">
                      <a:alpha val="43137"/>
                    </a:srgbClr>
                  </a:outerShdw>
                </a:effectLst>
              </a:rPr>
              <a:t>500</a:t>
            </a:r>
            <a:r>
              <a:rPr kumimoji="1" lang="ja-JP" altLang="en-US" b="1" dirty="0">
                <a:solidFill>
                  <a:schemeClr val="tx1"/>
                </a:solidFill>
                <a:effectLst>
                  <a:outerShdw blurRad="38100" dist="38100" dir="2700000" algn="tl">
                    <a:srgbClr val="000000">
                      <a:alpha val="43137"/>
                    </a:srgbClr>
                  </a:outerShdw>
                </a:effectLst>
              </a:rPr>
              <a:t>ルクス以上になることが望ましい。</a:t>
            </a:r>
          </a:p>
        </p:txBody>
      </p:sp>
      <p:sp>
        <p:nvSpPr>
          <p:cNvPr id="4" name="正方形/長方形 3"/>
          <p:cNvSpPr/>
          <p:nvPr/>
        </p:nvSpPr>
        <p:spPr>
          <a:xfrm>
            <a:off x="1036585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17</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6370" y="627091"/>
            <a:ext cx="11605516" cy="5388429"/>
          </a:xfrm>
        </p:spPr>
        <p:txBody>
          <a:bodyPr>
            <a:noAutofit/>
          </a:bodyPr>
          <a:lstStyle/>
          <a:p>
            <a:pPr>
              <a:buNone/>
            </a:pPr>
            <a:r>
              <a:rPr kumimoji="1" lang="ja-JP" altLang="en-US" sz="2400" b="1" dirty="0">
                <a:solidFill>
                  <a:schemeClr val="tx1"/>
                </a:solidFill>
                <a:effectLst>
                  <a:outerShdw blurRad="38100" dist="38100" dir="2700000" algn="tl">
                    <a:srgbClr val="000000">
                      <a:alpha val="43137"/>
                    </a:srgbClr>
                  </a:outerShdw>
                </a:effectLst>
              </a:rPr>
              <a:t>≪滅菌・消毒≫</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　検査者は検査の開始前に手指の消毒を十分に行う。検査前にグローブを着用し、触診で病的　</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な皮膚に触れた場合は、グローブを交換する。また、検査の途中でも手指の消毒ができるよ</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lang="ja-JP" altLang="en-US" b="1" dirty="0" err="1">
                <a:solidFill>
                  <a:schemeClr val="tx1"/>
                </a:solidFill>
                <a:effectLst>
                  <a:outerShdw blurRad="38100" dist="38100" dir="2700000" algn="tl">
                    <a:srgbClr val="000000">
                      <a:alpha val="43137"/>
                    </a:srgbClr>
                  </a:outerShdw>
                </a:effectLst>
              </a:rPr>
              <a:t>うに</a:t>
            </a:r>
            <a:r>
              <a:rPr lang="ja-JP" altLang="en-US" b="1" dirty="0">
                <a:solidFill>
                  <a:schemeClr val="tx1"/>
                </a:solidFill>
                <a:effectLst>
                  <a:outerShdw blurRad="38100" dist="38100" dir="2700000" algn="tl">
                    <a:srgbClr val="000000">
                      <a:alpha val="43137"/>
                    </a:srgbClr>
                  </a:outerShdw>
                </a:effectLst>
              </a:rPr>
              <a:t>準備しておく。手指の消毒は特別な汚れがない限り、逆性石鹸などの薬液消毒を行う。</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　歯鏡などの器具は、事前にオートクレーブ等により滅菌しておくことが望ましい。</a:t>
            </a:r>
            <a:endParaRPr kumimoji="1" lang="en-US" altLang="ja-JP" b="1" dirty="0">
              <a:solidFill>
                <a:schemeClr val="tx1"/>
              </a:solidFill>
              <a:effectLst>
                <a:outerShdw blurRad="38100" dist="38100" dir="2700000" algn="tl">
                  <a:srgbClr val="000000">
                    <a:alpha val="43137"/>
                  </a:srgbClr>
                </a:outerShdw>
              </a:effectLst>
            </a:endParaRPr>
          </a:p>
          <a:p>
            <a:pPr>
              <a:buNone/>
            </a:pPr>
            <a:r>
              <a:rPr kumimoji="1" lang="ja-JP" altLang="en-US" b="1" dirty="0">
                <a:solidFill>
                  <a:schemeClr val="tx1"/>
                </a:solidFill>
                <a:effectLst>
                  <a:outerShdw blurRad="38100" dist="38100" dir="2700000" algn="tl">
                    <a:srgbClr val="000000">
                      <a:alpha val="43137"/>
                    </a:srgbClr>
                  </a:outerShdw>
                </a:effectLst>
              </a:rPr>
              <a:t>　▲　当日、使用する器具に関しては十分な数を用意する。</a:t>
            </a:r>
            <a:endParaRPr kumimoji="1"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a:t>
            </a:r>
            <a:r>
              <a:rPr lang="en-US" altLang="ja-JP" b="1" dirty="0">
                <a:solidFill>
                  <a:schemeClr val="tx1"/>
                </a:solidFill>
                <a:effectLst>
                  <a:outerShdw blurRad="38100" dist="38100" dir="2700000" algn="tl">
                    <a:srgbClr val="000000">
                      <a:alpha val="43137"/>
                    </a:srgbClr>
                  </a:outerShdw>
                </a:effectLst>
              </a:rPr>
              <a:t>※</a:t>
            </a:r>
            <a:r>
              <a:rPr lang="ja-JP" altLang="en-US" b="1" dirty="0">
                <a:solidFill>
                  <a:schemeClr val="tx1"/>
                </a:solidFill>
                <a:effectLst>
                  <a:outerShdw blurRad="38100" dist="38100" dir="2700000" algn="tl">
                    <a:srgbClr val="000000">
                      <a:alpha val="43137"/>
                    </a:srgbClr>
                  </a:outerShdw>
                </a:effectLst>
              </a:rPr>
              <a:t>グローブの使用については、ラッテクスアレルギー等に注意し、事前に確認しておく。</a:t>
            </a:r>
            <a:endParaRPr lang="en-US" altLang="ja-JP" b="1" dirty="0">
              <a:solidFill>
                <a:schemeClr val="tx1"/>
              </a:solidFill>
              <a:effectLst>
                <a:outerShdw blurRad="38100" dist="38100" dir="2700000" algn="tl">
                  <a:srgbClr val="000000">
                    <a:alpha val="43137"/>
                  </a:srgbClr>
                </a:outerShdw>
              </a:effectLst>
            </a:endParaRPr>
          </a:p>
          <a:p>
            <a:pPr>
              <a:buNone/>
            </a:pPr>
            <a:r>
              <a:rPr kumimoji="1" lang="ja-JP" altLang="en-US" sz="2400" b="1" dirty="0">
                <a:solidFill>
                  <a:schemeClr val="tx1"/>
                </a:solidFill>
                <a:effectLst>
                  <a:outerShdw blurRad="38100" dist="38100" dir="2700000" algn="tl">
                    <a:srgbClr val="000000">
                      <a:alpha val="43137"/>
                    </a:srgbClr>
                  </a:outerShdw>
                </a:effectLst>
              </a:rPr>
              <a:t>≪検査の判定≫</a:t>
            </a:r>
            <a:endParaRPr kumimoji="1" lang="en-US" altLang="ja-JP" sz="2400"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①</a:t>
            </a:r>
            <a:r>
              <a:rPr lang="ja-JP" altLang="en-US" b="1" dirty="0" err="1">
                <a:solidFill>
                  <a:schemeClr val="tx1"/>
                </a:solidFill>
                <a:effectLst>
                  <a:outerShdw blurRad="38100" dist="38100" dir="2700000" algn="tl">
                    <a:srgbClr val="000000">
                      <a:alpha val="43137"/>
                    </a:srgbClr>
                  </a:outerShdw>
                </a:effectLst>
              </a:rPr>
              <a:t>う</a:t>
            </a:r>
            <a:r>
              <a:rPr lang="ja-JP" altLang="en-US" b="1" dirty="0">
                <a:solidFill>
                  <a:schemeClr val="tx1"/>
                </a:solidFill>
                <a:effectLst>
                  <a:outerShdw blurRad="38100" dist="38100" dir="2700000" algn="tl">
                    <a:srgbClr val="000000">
                      <a:alpha val="43137"/>
                    </a:srgbClr>
                  </a:outerShdw>
                </a:effectLst>
              </a:rPr>
              <a:t>歯</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　「処置」　：乳歯と永久歯の</a:t>
            </a:r>
            <a:r>
              <a:rPr lang="ja-JP" altLang="en-US" b="1" dirty="0" err="1">
                <a:solidFill>
                  <a:schemeClr val="tx1"/>
                </a:solidFill>
                <a:effectLst>
                  <a:outerShdw blurRad="38100" dist="38100" dir="2700000" algn="tl">
                    <a:srgbClr val="000000">
                      <a:alpha val="43137"/>
                    </a:srgbClr>
                  </a:outerShdw>
                </a:effectLst>
              </a:rPr>
              <a:t>う</a:t>
            </a:r>
            <a:r>
              <a:rPr lang="ja-JP" altLang="en-US" b="1" dirty="0">
                <a:solidFill>
                  <a:schemeClr val="tx1"/>
                </a:solidFill>
                <a:effectLst>
                  <a:outerShdw blurRad="38100" dist="38100" dir="2700000" algn="tl">
                    <a:srgbClr val="000000">
                      <a:alpha val="43137"/>
                    </a:srgbClr>
                  </a:outerShdw>
                </a:effectLst>
              </a:rPr>
              <a:t>歯のうち、処置歯の数を記入する。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　「未処置」：乳歯と永久歯の</a:t>
            </a:r>
            <a:r>
              <a:rPr lang="ja-JP" altLang="en-US" b="1" dirty="0" err="1">
                <a:solidFill>
                  <a:schemeClr val="tx1"/>
                </a:solidFill>
                <a:effectLst>
                  <a:outerShdw blurRad="38100" dist="38100" dir="2700000" algn="tl">
                    <a:srgbClr val="000000">
                      <a:alpha val="43137"/>
                    </a:srgbClr>
                  </a:outerShdw>
                </a:effectLst>
              </a:rPr>
              <a:t>う</a:t>
            </a:r>
            <a:r>
              <a:rPr lang="ja-JP" altLang="en-US" b="1" dirty="0">
                <a:solidFill>
                  <a:schemeClr val="tx1"/>
                </a:solidFill>
                <a:effectLst>
                  <a:outerShdw blurRad="38100" dist="38100" dir="2700000" algn="tl">
                    <a:srgbClr val="000000">
                      <a:alpha val="43137"/>
                    </a:srgbClr>
                  </a:outerShdw>
                </a:effectLst>
              </a:rPr>
              <a:t>歯のうち、未処置歯の数を記入する。</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　「歯冠修復終了歯が、乳歯</a:t>
            </a:r>
            <a:r>
              <a:rPr lang="en-US" altLang="ja-JP" b="1" dirty="0">
                <a:solidFill>
                  <a:schemeClr val="tx1"/>
                </a:solidFill>
                <a:effectLst>
                  <a:outerShdw blurRad="38100" dist="38100" dir="2700000" algn="tl">
                    <a:srgbClr val="000000">
                      <a:alpha val="43137"/>
                    </a:srgbClr>
                  </a:outerShdw>
                </a:effectLst>
              </a:rPr>
              <a:t>3</a:t>
            </a:r>
            <a:r>
              <a:rPr lang="ja-JP" altLang="en-US" b="1" dirty="0">
                <a:solidFill>
                  <a:schemeClr val="tx1"/>
                </a:solidFill>
                <a:effectLst>
                  <a:outerShdw blurRad="38100" dist="38100" dir="2700000" algn="tl">
                    <a:srgbClr val="000000">
                      <a:alpha val="43137"/>
                    </a:srgbClr>
                  </a:outerShdw>
                </a:effectLst>
              </a:rPr>
              <a:t>歯以上、又は永久歯１歯以上でかつＣＯが検出されたもの」</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を</a:t>
            </a:r>
            <a:r>
              <a:rPr lang="ja-JP" altLang="en-US" sz="2400" b="1" dirty="0">
                <a:solidFill>
                  <a:srgbClr val="FF0000"/>
                </a:solidFill>
                <a:effectLst>
                  <a:outerShdw blurRad="38100" dist="38100" dir="2700000" algn="tl">
                    <a:srgbClr val="000000">
                      <a:alpha val="43137"/>
                    </a:srgbClr>
                  </a:outerShdw>
                </a:effectLst>
              </a:rPr>
              <a:t>「</a:t>
            </a:r>
            <a:r>
              <a:rPr lang="ja-JP" altLang="en-US" sz="2400" b="1" dirty="0" err="1">
                <a:solidFill>
                  <a:srgbClr val="FF0000"/>
                </a:solidFill>
                <a:effectLst>
                  <a:outerShdw blurRad="38100" dist="38100" dir="2700000" algn="tl">
                    <a:srgbClr val="000000">
                      <a:alpha val="43137"/>
                    </a:srgbClr>
                  </a:outerShdw>
                </a:effectLst>
              </a:rPr>
              <a:t>う蝕</a:t>
            </a:r>
            <a:r>
              <a:rPr lang="ja-JP" altLang="en-US" sz="2400" b="1" dirty="0">
                <a:solidFill>
                  <a:srgbClr val="FF0000"/>
                </a:solidFill>
                <a:effectLst>
                  <a:outerShdw blurRad="38100" dist="38100" dir="2700000" algn="tl">
                    <a:srgbClr val="000000">
                      <a:alpha val="43137"/>
                    </a:srgbClr>
                  </a:outerShdw>
                </a:effectLst>
              </a:rPr>
              <a:t>多発傾向者」</a:t>
            </a:r>
            <a:r>
              <a:rPr lang="ja-JP" altLang="en-US" b="1" dirty="0">
                <a:solidFill>
                  <a:schemeClr val="tx1"/>
                </a:solidFill>
                <a:effectLst>
                  <a:outerShdw blurRad="38100" dist="38100" dir="2700000" algn="tl">
                    <a:srgbClr val="000000">
                      <a:alpha val="43137"/>
                    </a:srgbClr>
                  </a:outerShdw>
                </a:effectLst>
              </a:rPr>
              <a:t>とし、保護者に保健指導を行うとともに地域の歯科医療機関と</a:t>
            </a:r>
            <a:endParaRPr lang="en-US" altLang="ja-JP" b="1" dirty="0">
              <a:solidFill>
                <a:schemeClr val="tx1"/>
              </a:solidFill>
              <a:effectLst>
                <a:outerShdw blurRad="38100" dist="38100" dir="2700000" algn="tl">
                  <a:srgbClr val="000000">
                    <a:alpha val="43137"/>
                  </a:srgbClr>
                </a:outerShdw>
              </a:effectLst>
            </a:endParaRPr>
          </a:p>
          <a:p>
            <a:pPr>
              <a:buNone/>
            </a:pPr>
            <a:r>
              <a:rPr lang="ja-JP" altLang="en-US" b="1" dirty="0">
                <a:solidFill>
                  <a:schemeClr val="tx1"/>
                </a:solidFill>
                <a:effectLst>
                  <a:outerShdw blurRad="38100" dist="38100" dir="2700000" algn="tl">
                    <a:srgbClr val="000000">
                      <a:alpha val="43137"/>
                    </a:srgbClr>
                  </a:outerShdw>
                </a:effectLst>
              </a:rPr>
              <a:t>　　　の連携を促すこととし、その旨、担当歯科医師所見欄に記入する。</a:t>
            </a:r>
            <a:endParaRPr lang="en-US" altLang="ja-JP" b="1" dirty="0">
              <a:solidFill>
                <a:schemeClr val="tx1"/>
              </a:solidFill>
              <a:effectLst>
                <a:outerShdw blurRad="38100" dist="38100" dir="2700000" algn="tl">
                  <a:srgbClr val="000000">
                    <a:alpha val="43137"/>
                  </a:srgbClr>
                </a:outerShdw>
              </a:effectLst>
            </a:endParaRPr>
          </a:p>
        </p:txBody>
      </p:sp>
      <p:sp>
        <p:nvSpPr>
          <p:cNvPr id="4" name="正方形/長方形 3"/>
          <p:cNvSpPr/>
          <p:nvPr/>
        </p:nvSpPr>
        <p:spPr>
          <a:xfrm>
            <a:off x="1034169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18</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0370" y="576943"/>
            <a:ext cx="4495800" cy="1138773"/>
          </a:xfrm>
          <a:prstGeom prst="rect">
            <a:avLst/>
          </a:prstGeom>
          <a:noFill/>
        </p:spPr>
        <p:txBody>
          <a:bodyPr wrap="square" rtlCol="0">
            <a:spAutoFit/>
          </a:bodyPr>
          <a:lstStyle/>
          <a:p>
            <a:r>
              <a:rPr kumimoji="1" lang="ja-JP" altLang="en-US" sz="2400" b="1" dirty="0">
                <a:effectLst>
                  <a:outerShdw blurRad="38100" dist="38100" dir="2700000" algn="tl">
                    <a:srgbClr val="000000">
                      <a:alpha val="43137"/>
                    </a:srgbClr>
                  </a:outerShdw>
                </a:effectLst>
              </a:rPr>
              <a:t>≪検査の判定≫</a:t>
            </a:r>
            <a:endParaRPr kumimoji="1" lang="en-US" altLang="ja-JP" sz="2400" b="1" dirty="0">
              <a:effectLst>
                <a:outerShdw blurRad="38100" dist="38100" dir="2700000" algn="tl">
                  <a:srgbClr val="000000">
                    <a:alpha val="43137"/>
                  </a:srgbClr>
                </a:outerShdw>
              </a:effectLst>
            </a:endParaRPr>
          </a:p>
          <a:p>
            <a:endParaRPr kumimoji="1" lang="en-US" altLang="ja-JP" sz="24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②その他の歯の疾病及び異常</a:t>
            </a:r>
            <a:endParaRPr kumimoji="1" lang="en-US" altLang="ja-JP" sz="2000" b="1" dirty="0">
              <a:effectLst>
                <a:outerShdw blurRad="38100" dist="38100" dir="2700000" algn="tl">
                  <a:srgbClr val="000000">
                    <a:alpha val="43137"/>
                  </a:srgbClr>
                </a:outerShdw>
              </a:effectLst>
            </a:endParaRPr>
          </a:p>
        </p:txBody>
      </p:sp>
      <p:sp>
        <p:nvSpPr>
          <p:cNvPr id="5" name="テキスト ボックス 4"/>
          <p:cNvSpPr txBox="1"/>
          <p:nvPr/>
        </p:nvSpPr>
        <p:spPr>
          <a:xfrm>
            <a:off x="511627" y="1730829"/>
            <a:ext cx="11419115" cy="2554545"/>
          </a:xfrm>
          <a:prstGeom prst="rect">
            <a:avLst/>
          </a:prstGeom>
          <a:noFill/>
        </p:spPr>
        <p:txBody>
          <a:bodyPr wrap="square" rtlCol="0">
            <a:spAutoFit/>
          </a:bodyPr>
          <a:lstStyle/>
          <a:p>
            <a:r>
              <a:rPr kumimoji="1" lang="ja-JP" altLang="en-US" sz="2000" b="1" dirty="0">
                <a:effectLst>
                  <a:outerShdw blurRad="38100" dist="38100" dir="2700000" algn="tl">
                    <a:srgbClr val="000000">
                      <a:alpha val="43137"/>
                    </a:srgbClr>
                  </a:outerShdw>
                </a:effectLst>
              </a:rPr>
              <a:t>●要注意乳歯：何らかの原因で乳歯が晩期残存し、それによって後続永久歯の歯列に明らかに障害</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があると判断されたときは、該当歯の部位とその旨を記入する。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●歯列不正・咬合異常のある者とは、その状態が摂食、発語などの口腔の機能上に明らかな障害</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があり、学校教育、学校給食などに影響を及ぼすと判断される場合は「不正咬合」と記入する。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●「不正咬合」には、重度の「開咬」「上顎前突」「下顎前突」「側方交叉咬合」「逆被蓋」など</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がある。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●上顎正中過剰歯の萌出、第一大臼歯の異常な萌出、第一大臼歯のエナメル質形成不全など口腔の</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機能上障害がある場合はその旨記入する。</a:t>
            </a:r>
          </a:p>
        </p:txBody>
      </p:sp>
      <p:sp>
        <p:nvSpPr>
          <p:cNvPr id="6" name="テキスト ボックス 5"/>
          <p:cNvSpPr txBox="1"/>
          <p:nvPr/>
        </p:nvSpPr>
        <p:spPr>
          <a:xfrm>
            <a:off x="250372" y="4495798"/>
            <a:ext cx="2917372" cy="400110"/>
          </a:xfrm>
          <a:prstGeom prst="rect">
            <a:avLst/>
          </a:prstGeom>
          <a:noFill/>
        </p:spPr>
        <p:txBody>
          <a:bodyPr wrap="square" rtlCol="0">
            <a:spAutoFit/>
          </a:bodyPr>
          <a:lstStyle/>
          <a:p>
            <a:r>
              <a:rPr kumimoji="1" lang="ja-JP" altLang="en-US" sz="2000" b="1" dirty="0">
                <a:effectLst>
                  <a:outerShdw blurRad="38100" dist="38100" dir="2700000" algn="tl">
                    <a:srgbClr val="000000">
                      <a:alpha val="43137"/>
                    </a:srgbClr>
                  </a:outerShdw>
                </a:effectLst>
              </a:rPr>
              <a:t>③口腔の疾病及び異常</a:t>
            </a:r>
          </a:p>
        </p:txBody>
      </p:sp>
      <p:sp>
        <p:nvSpPr>
          <p:cNvPr id="7" name="テキスト ボックス 6"/>
          <p:cNvSpPr txBox="1"/>
          <p:nvPr/>
        </p:nvSpPr>
        <p:spPr>
          <a:xfrm>
            <a:off x="457200" y="4942114"/>
            <a:ext cx="11386457" cy="1631216"/>
          </a:xfrm>
          <a:prstGeom prst="rect">
            <a:avLst/>
          </a:prstGeom>
          <a:noFill/>
        </p:spPr>
        <p:txBody>
          <a:bodyPr wrap="square" rtlCol="0">
            <a:spAutoFit/>
          </a:bodyPr>
          <a:lstStyle/>
          <a:p>
            <a:r>
              <a:rPr kumimoji="1" lang="ja-JP" altLang="en-US" sz="2000" b="1" dirty="0">
                <a:effectLst>
                  <a:outerShdw blurRad="38100" dist="38100" dir="2700000" algn="tl">
                    <a:srgbClr val="000000">
                      <a:alpha val="43137"/>
                    </a:srgbClr>
                  </a:outerShdw>
                </a:effectLst>
              </a:rPr>
              <a:t>●歯周疾患のある者については、歯石除去を伴う歯肉炎や歯周炎が疑われる場合、咬合性外傷に</a:t>
            </a:r>
            <a:r>
              <a:rPr kumimoji="1" lang="ja-JP" altLang="en-US" sz="2000" b="1" dirty="0" err="1">
                <a:effectLst>
                  <a:outerShdw blurRad="38100" dist="38100" dir="2700000" algn="tl">
                    <a:srgbClr val="000000">
                      <a:alpha val="43137"/>
                    </a:srgbClr>
                  </a:outerShdw>
                </a:effectLst>
              </a:rPr>
              <a:t>よ</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a:t>
            </a:r>
            <a:r>
              <a:rPr kumimoji="1" lang="ja-JP" altLang="en-US" sz="2000" b="1" dirty="0" err="1">
                <a:effectLst>
                  <a:outerShdw blurRad="38100" dist="38100" dir="2700000" algn="tl">
                    <a:srgbClr val="000000">
                      <a:alpha val="43137"/>
                    </a:srgbClr>
                  </a:outerShdw>
                </a:effectLst>
              </a:rPr>
              <a:t>る歯肉退</a:t>
            </a:r>
            <a:r>
              <a:rPr kumimoji="1" lang="ja-JP" altLang="en-US" sz="2000" b="1" dirty="0">
                <a:effectLst>
                  <a:outerShdw blurRad="38100" dist="38100" dir="2700000" algn="tl">
                    <a:srgbClr val="000000">
                      <a:alpha val="43137"/>
                    </a:srgbClr>
                  </a:outerShdw>
                </a:effectLst>
              </a:rPr>
              <a:t>縮、薬物性歯肉増殖など口腔の機能障害を及ぼすと認められる疾病・異常がある場合に</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その旨記入する。</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●唇裂・口蓋裂、舌小帯異常、舌の異常、その他口腔軟組織の疾病・異常などがある場合その旨記</a:t>
            </a:r>
            <a:endParaRPr kumimoji="1" lang="en-US" altLang="ja-JP" sz="2000" b="1" dirty="0">
              <a:effectLst>
                <a:outerShdw blurRad="38100" dist="38100" dir="2700000" algn="tl">
                  <a:srgbClr val="000000">
                    <a:alpha val="43137"/>
                  </a:srgbClr>
                </a:outerShdw>
              </a:effectLst>
            </a:endParaRPr>
          </a:p>
          <a:p>
            <a:r>
              <a:rPr kumimoji="1" lang="ja-JP" altLang="en-US" sz="2000" b="1" dirty="0">
                <a:effectLst>
                  <a:outerShdw blurRad="38100" dist="38100" dir="2700000" algn="tl">
                    <a:srgbClr val="000000">
                      <a:alpha val="43137"/>
                    </a:srgbClr>
                  </a:outerShdw>
                </a:effectLst>
              </a:rPr>
              <a:t>　入する。</a:t>
            </a:r>
          </a:p>
        </p:txBody>
      </p:sp>
      <p:sp>
        <p:nvSpPr>
          <p:cNvPr id="8" name="正方形/長方形 7"/>
          <p:cNvSpPr/>
          <p:nvPr/>
        </p:nvSpPr>
        <p:spPr>
          <a:xfrm>
            <a:off x="10352449" y="0"/>
            <a:ext cx="182614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1" lang="ja-JP" altLang="en-US" dirty="0"/>
              <a:t>マニュアルＰ</a:t>
            </a:r>
            <a:r>
              <a:rPr kumimoji="1" lang="en-US" altLang="ja-JP" dirty="0"/>
              <a:t>18</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54113" y="96521"/>
          <a:ext cx="5536289" cy="6567716"/>
        </p:xfrm>
        <a:graphic>
          <a:graphicData uri="http://schemas.openxmlformats.org/drawingml/2006/table">
            <a:tbl>
              <a:tblPr/>
              <a:tblGrid>
                <a:gridCol w="1191802">
                  <a:extLst>
                    <a:ext uri="{9D8B030D-6E8A-4147-A177-3AD203B41FA5}">
                      <a16:colId xmlns="" xmlns:a16="http://schemas.microsoft.com/office/drawing/2014/main" val="20000"/>
                    </a:ext>
                  </a:extLst>
                </a:gridCol>
                <a:gridCol w="30176">
                  <a:extLst>
                    <a:ext uri="{9D8B030D-6E8A-4147-A177-3AD203B41FA5}">
                      <a16:colId xmlns="" xmlns:a16="http://schemas.microsoft.com/office/drawing/2014/main" val="20001"/>
                    </a:ext>
                  </a:extLst>
                </a:gridCol>
                <a:gridCol w="561005">
                  <a:extLst>
                    <a:ext uri="{9D8B030D-6E8A-4147-A177-3AD203B41FA5}">
                      <a16:colId xmlns="" xmlns:a16="http://schemas.microsoft.com/office/drawing/2014/main" val="20002"/>
                    </a:ext>
                  </a:extLst>
                </a:gridCol>
                <a:gridCol w="107040">
                  <a:extLst>
                    <a:ext uri="{9D8B030D-6E8A-4147-A177-3AD203B41FA5}">
                      <a16:colId xmlns="" xmlns:a16="http://schemas.microsoft.com/office/drawing/2014/main" val="20003"/>
                    </a:ext>
                  </a:extLst>
                </a:gridCol>
                <a:gridCol w="164808">
                  <a:extLst>
                    <a:ext uri="{9D8B030D-6E8A-4147-A177-3AD203B41FA5}">
                      <a16:colId xmlns="" xmlns:a16="http://schemas.microsoft.com/office/drawing/2014/main" val="20004"/>
                    </a:ext>
                  </a:extLst>
                </a:gridCol>
                <a:gridCol w="688368">
                  <a:extLst>
                    <a:ext uri="{9D8B030D-6E8A-4147-A177-3AD203B41FA5}">
                      <a16:colId xmlns="" xmlns:a16="http://schemas.microsoft.com/office/drawing/2014/main" val="20005"/>
                    </a:ext>
                  </a:extLst>
                </a:gridCol>
                <a:gridCol w="110181">
                  <a:extLst>
                    <a:ext uri="{9D8B030D-6E8A-4147-A177-3AD203B41FA5}">
                      <a16:colId xmlns="" xmlns:a16="http://schemas.microsoft.com/office/drawing/2014/main" val="20006"/>
                    </a:ext>
                  </a:extLst>
                </a:gridCol>
                <a:gridCol w="124107">
                  <a:extLst>
                    <a:ext uri="{9D8B030D-6E8A-4147-A177-3AD203B41FA5}">
                      <a16:colId xmlns="" xmlns:a16="http://schemas.microsoft.com/office/drawing/2014/main" val="20007"/>
                    </a:ext>
                  </a:extLst>
                </a:gridCol>
                <a:gridCol w="108467">
                  <a:extLst>
                    <a:ext uri="{9D8B030D-6E8A-4147-A177-3AD203B41FA5}">
                      <a16:colId xmlns="" xmlns:a16="http://schemas.microsoft.com/office/drawing/2014/main" val="20008"/>
                    </a:ext>
                  </a:extLst>
                </a:gridCol>
                <a:gridCol w="108467">
                  <a:extLst>
                    <a:ext uri="{9D8B030D-6E8A-4147-A177-3AD203B41FA5}">
                      <a16:colId xmlns="" xmlns:a16="http://schemas.microsoft.com/office/drawing/2014/main" val="20009"/>
                    </a:ext>
                  </a:extLst>
                </a:gridCol>
                <a:gridCol w="216934">
                  <a:extLst>
                    <a:ext uri="{9D8B030D-6E8A-4147-A177-3AD203B41FA5}">
                      <a16:colId xmlns="" xmlns:a16="http://schemas.microsoft.com/office/drawing/2014/main" val="20010"/>
                    </a:ext>
                  </a:extLst>
                </a:gridCol>
                <a:gridCol w="34952">
                  <a:extLst>
                    <a:ext uri="{9D8B030D-6E8A-4147-A177-3AD203B41FA5}">
                      <a16:colId xmlns="" xmlns:a16="http://schemas.microsoft.com/office/drawing/2014/main" val="20011"/>
                    </a:ext>
                  </a:extLst>
                </a:gridCol>
                <a:gridCol w="73515">
                  <a:extLst>
                    <a:ext uri="{9D8B030D-6E8A-4147-A177-3AD203B41FA5}">
                      <a16:colId xmlns="" xmlns:a16="http://schemas.microsoft.com/office/drawing/2014/main" val="20012"/>
                    </a:ext>
                  </a:extLst>
                </a:gridCol>
                <a:gridCol w="108467">
                  <a:extLst>
                    <a:ext uri="{9D8B030D-6E8A-4147-A177-3AD203B41FA5}">
                      <a16:colId xmlns="" xmlns:a16="http://schemas.microsoft.com/office/drawing/2014/main" val="20013"/>
                    </a:ext>
                  </a:extLst>
                </a:gridCol>
                <a:gridCol w="216934">
                  <a:extLst>
                    <a:ext uri="{9D8B030D-6E8A-4147-A177-3AD203B41FA5}">
                      <a16:colId xmlns="" xmlns:a16="http://schemas.microsoft.com/office/drawing/2014/main" val="20014"/>
                    </a:ext>
                  </a:extLst>
                </a:gridCol>
                <a:gridCol w="216934">
                  <a:extLst>
                    <a:ext uri="{9D8B030D-6E8A-4147-A177-3AD203B41FA5}">
                      <a16:colId xmlns="" xmlns:a16="http://schemas.microsoft.com/office/drawing/2014/main" val="20015"/>
                    </a:ext>
                  </a:extLst>
                </a:gridCol>
                <a:gridCol w="300878">
                  <a:extLst>
                    <a:ext uri="{9D8B030D-6E8A-4147-A177-3AD203B41FA5}">
                      <a16:colId xmlns="" xmlns:a16="http://schemas.microsoft.com/office/drawing/2014/main" val="20016"/>
                    </a:ext>
                  </a:extLst>
                </a:gridCol>
                <a:gridCol w="30176">
                  <a:extLst>
                    <a:ext uri="{9D8B030D-6E8A-4147-A177-3AD203B41FA5}">
                      <a16:colId xmlns="" xmlns:a16="http://schemas.microsoft.com/office/drawing/2014/main" val="20017"/>
                    </a:ext>
                  </a:extLst>
                </a:gridCol>
                <a:gridCol w="1143078">
                  <a:extLst>
                    <a:ext uri="{9D8B030D-6E8A-4147-A177-3AD203B41FA5}">
                      <a16:colId xmlns="" xmlns:a16="http://schemas.microsoft.com/office/drawing/2014/main" val="20018"/>
                    </a:ext>
                  </a:extLst>
                </a:gridCol>
              </a:tblGrid>
              <a:tr h="130963">
                <a:tc gridSpan="8">
                  <a:txBody>
                    <a:bodyPr/>
                    <a:lstStyle/>
                    <a:p>
                      <a:pPr algn="l" fontAlgn="ctr"/>
                      <a:r>
                        <a:rPr lang="zh-TW" altLang="en-US" sz="1000" b="0" i="0" u="none" strike="noStrike" dirty="0">
                          <a:solidFill>
                            <a:schemeClr val="bg1"/>
                          </a:solidFill>
                          <a:latin typeface="ＭＳ Ｐ明朝"/>
                        </a:rPr>
                        <a:t>第１号様式</a:t>
                      </a:r>
                      <a:endParaRPr lang="zh-TW" altLang="en-US" sz="900" b="0" i="0" u="none" strike="noStrike" dirty="0">
                        <a:solidFill>
                          <a:schemeClr val="bg1"/>
                        </a:solidFill>
                        <a:latin typeface="ＭＳ Ｐ明朝"/>
                      </a:endParaRPr>
                    </a:p>
                  </a:txBody>
                  <a:tcPr marL="4776" marR="4776" marT="4776" marB="0" anchor="ctr">
                    <a:lnL>
                      <a:noFill/>
                    </a:lnL>
                    <a:lnR>
                      <a:noFill/>
                    </a:lnR>
                    <a:lnT>
                      <a:noFill/>
                    </a:lnT>
                    <a:lnB>
                      <a:noFill/>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dirty="0">
                        <a:solidFill>
                          <a:schemeClr val="bg1"/>
                        </a:solidFill>
                        <a:latin typeface="ＭＳ Ｐ明朝"/>
                      </a:endParaRPr>
                    </a:p>
                  </a:txBody>
                  <a:tcPr marL="4776" marR="4776" marT="4776" marB="0" anchor="ctr">
                    <a:lnL>
                      <a:noFill/>
                    </a:lnL>
                    <a:lnR>
                      <a:noFill/>
                    </a:lnR>
                    <a:lnT>
                      <a:noFill/>
                    </a:lnT>
                    <a:lnB>
                      <a:noFill/>
                    </a:lnB>
                    <a:solidFill>
                      <a:schemeClr val="tx1"/>
                    </a:solidFill>
                  </a:tcPr>
                </a:tc>
                <a:tc>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gridSpan="2">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hMerge="1">
                  <a:txBody>
                    <a:bodyPr/>
                    <a:lstStyle/>
                    <a:p>
                      <a:endParaRPr kumimoji="1" lang="ja-JP" altLang="en-US"/>
                    </a:p>
                  </a:txBody>
                  <a:tcPr/>
                </a:tc>
                <a:tc>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gridSpan="3">
                  <a:txBody>
                    <a:bodyPr/>
                    <a:lstStyle/>
                    <a:p>
                      <a:pPr algn="l" fontAlgn="ctr"/>
                      <a:endParaRPr lang="ja-JP" altLang="en-US" sz="600" b="0" i="0" u="none" strike="noStrike">
                        <a:solidFill>
                          <a:schemeClr val="bg1"/>
                        </a:solidFill>
                        <a:latin typeface="ＭＳ Ｐ明朝"/>
                      </a:endParaRPr>
                    </a:p>
                  </a:txBody>
                  <a:tcPr marL="4776" marR="4776" marT="4776" marB="0" anchor="ctr">
                    <a:lnL>
                      <a:noFill/>
                    </a:lnL>
                    <a:lnR>
                      <a:noFill/>
                    </a:lnR>
                    <a:lnT>
                      <a:noFill/>
                    </a:lnT>
                    <a:lnB>
                      <a:noFill/>
                    </a:lnB>
                    <a:solidFill>
                      <a:schemeClr val="tx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11815">
                <a:tc gridSpan="19">
                  <a:txBody>
                    <a:bodyPr/>
                    <a:lstStyle/>
                    <a:p>
                      <a:pPr algn="ctr" fontAlgn="ctr"/>
                      <a:r>
                        <a:rPr lang="ja-JP" altLang="en-US" sz="900" b="0" i="0" u="none" strike="noStrike" dirty="0">
                          <a:solidFill>
                            <a:schemeClr val="bg1"/>
                          </a:solidFill>
                          <a:latin typeface="ＭＳ Ｐ明朝"/>
                        </a:rPr>
                        <a:t>就　学　時　健　康　診　断　票</a:t>
                      </a:r>
                    </a:p>
                  </a:txBody>
                  <a:tcPr marL="1117678" marR="1117678" marT="4776" marB="0" anchor="ctr">
                    <a:lnL>
                      <a:noFill/>
                    </a:lnL>
                    <a:lnR>
                      <a:noFill/>
                    </a:lnR>
                    <a:lnT>
                      <a:noFill/>
                    </a:lnT>
                    <a:lnB>
                      <a:noFill/>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1"/>
                  </a:ext>
                </a:extLst>
              </a:tr>
              <a:tr h="305051">
                <a:tc gridSpan="2">
                  <a:txBody>
                    <a:bodyPr/>
                    <a:lstStyle/>
                    <a:p>
                      <a:pPr algn="dist" fontAlgn="ctr"/>
                      <a:r>
                        <a:rPr lang="ja-JP" altLang="en-US" sz="900" b="0" i="0" u="none" strike="noStrike" dirty="0">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gridSpan="2">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gridSpan="2">
                  <a:txBody>
                    <a:bodyPr/>
                    <a:lstStyle/>
                    <a:p>
                      <a:pPr algn="dist" fontAlgn="ctr"/>
                      <a:r>
                        <a:rPr lang="ja-JP" altLang="en-US" sz="900" b="0" i="0" u="none" strike="noStrike" dirty="0">
                          <a:solidFill>
                            <a:schemeClr val="bg1"/>
                          </a:solidFill>
                          <a:latin typeface="ＭＳ Ｐ明朝"/>
                        </a:rPr>
                        <a:t>　</a:t>
                      </a:r>
                    </a:p>
                  </a:txBody>
                  <a:tcPr marL="4776" marR="4776" marT="477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pPr algn="dist" fontAlgn="ctr"/>
                      <a:endParaRPr lang="ja-JP" altLang="en-US" sz="900" b="0" i="0" u="none" strike="noStrike">
                        <a:solidFill>
                          <a:schemeClr val="bg1"/>
                        </a:solidFill>
                        <a:latin typeface="ＭＳ Ｐ明朝"/>
                      </a:endParaRPr>
                    </a:p>
                  </a:txBody>
                  <a:tcPr marL="4776" marR="4776" marT="477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c gridSpan="3">
                  <a:txBody>
                    <a:bodyPr/>
                    <a:lstStyle/>
                    <a:p>
                      <a:pPr algn="ctr" fontAlgn="ctr"/>
                      <a:r>
                        <a:rPr lang="ja-JP" altLang="en-US" sz="900" b="0" i="0" u="none" strike="noStrike" dirty="0">
                          <a:solidFill>
                            <a:schemeClr val="bg1"/>
                          </a:solidFill>
                          <a:latin typeface="ＭＳ Ｐ明朝"/>
                        </a:rPr>
                        <a:t>健康診断</a:t>
                      </a:r>
                      <a:br>
                        <a:rPr lang="ja-JP" altLang="en-US" sz="900" b="0" i="0" u="none" strike="noStrike" dirty="0">
                          <a:solidFill>
                            <a:schemeClr val="bg1"/>
                          </a:solidFill>
                          <a:latin typeface="ＭＳ Ｐ明朝"/>
                        </a:rPr>
                      </a:br>
                      <a:r>
                        <a:rPr lang="ja-JP" altLang="en-US" sz="900" b="0" i="0" u="none" strike="noStrike" dirty="0">
                          <a:solidFill>
                            <a:schemeClr val="bg1"/>
                          </a:solidFill>
                          <a:latin typeface="ＭＳ Ｐ明朝"/>
                        </a:rPr>
                        <a:t>年月日</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pPr algn="dist"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dist" fontAlgn="ctr"/>
                      <a:r>
                        <a:rPr lang="ja-JP" altLang="en-US" sz="6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extLst>
                  <a:ext uri="{0D108BD9-81ED-4DB2-BD59-A6C34878D82A}">
                    <a16:rowId xmlns="" xmlns:a16="http://schemas.microsoft.com/office/drawing/2014/main" val="10002"/>
                  </a:ext>
                </a:extLst>
              </a:tr>
              <a:tr h="288495">
                <a:tc rowSpan="3" gridSpan="2">
                  <a:txBody>
                    <a:bodyPr/>
                    <a:lstStyle/>
                    <a:p>
                      <a:pPr algn="ctr" fontAlgn="ctr"/>
                      <a:r>
                        <a:rPr lang="ja-JP" altLang="en-US" sz="900" b="0" i="0" u="none" strike="noStrike" dirty="0">
                          <a:solidFill>
                            <a:schemeClr val="bg1"/>
                          </a:solidFill>
                          <a:latin typeface="ＭＳ Ｐ明朝"/>
                        </a:rPr>
                        <a:t>就学予定者</a:t>
                      </a:r>
                    </a:p>
                  </a:txBody>
                  <a:tcPr marL="4776" marR="4776" marT="477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hMerge="1">
                  <a:txBody>
                    <a:bodyPr/>
                    <a:lstStyle/>
                    <a:p>
                      <a:endParaRPr kumimoji="1" lang="ja-JP" altLang="en-US"/>
                    </a:p>
                  </a:txBody>
                  <a:tcPr/>
                </a:tc>
                <a:tc gridSpan="3">
                  <a:txBody>
                    <a:bodyPr/>
                    <a:lstStyle/>
                    <a:p>
                      <a:pPr algn="ctr" fontAlgn="ctr"/>
                      <a:r>
                        <a:rPr lang="ja-JP" altLang="en-US" sz="900" b="0" i="0" u="none" strike="noStrike">
                          <a:solidFill>
                            <a:schemeClr val="bg1"/>
                          </a:solidFill>
                          <a:latin typeface="ＭＳ Ｐ明朝"/>
                        </a:rPr>
                        <a:t>氏名</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dist"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gridSpan="3">
                  <a:txBody>
                    <a:bodyPr/>
                    <a:lstStyle/>
                    <a:p>
                      <a:pPr algn="ctr" fontAlgn="ctr"/>
                      <a:r>
                        <a:rPr lang="ja-JP" altLang="en-US" sz="900" b="0" i="0" u="none" strike="noStrike">
                          <a:solidFill>
                            <a:schemeClr val="bg1"/>
                          </a:solidFill>
                          <a:latin typeface="ＭＳ Ｐ明朝"/>
                        </a:rPr>
                        <a:t>性　　別</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900" b="0" i="0" u="none" strike="noStrike">
                          <a:solidFill>
                            <a:schemeClr val="bg1"/>
                          </a:solidFill>
                          <a:latin typeface="ＭＳ Ｐ明朝"/>
                        </a:rPr>
                        <a:t>男　　女</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rowSpan="3" gridSpan="2">
                  <a:txBody>
                    <a:bodyPr/>
                    <a:lstStyle/>
                    <a:p>
                      <a:pPr algn="ctr" fontAlgn="ctr"/>
                      <a:r>
                        <a:rPr lang="ja-JP" altLang="en-US" sz="900" b="0" i="0" u="none" strike="noStrike" dirty="0">
                          <a:solidFill>
                            <a:schemeClr val="bg1"/>
                          </a:solidFill>
                          <a:latin typeface="ＭＳ Ｐ明朝"/>
                        </a:rPr>
                        <a:t>保　護　者</a:t>
                      </a:r>
                    </a:p>
                  </a:txBody>
                  <a:tcPr marL="4776" marR="4776" marT="477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hMerge="1">
                  <a:txBody>
                    <a:bodyPr/>
                    <a:lstStyle/>
                    <a:p>
                      <a:pPr algn="ctr" fontAlgn="ctr"/>
                      <a:endParaRPr lang="ja-JP" altLang="en-US" sz="900" b="0" i="0" u="none" strike="noStrike" dirty="0">
                        <a:solidFill>
                          <a:schemeClr val="bg1"/>
                        </a:solidFill>
                        <a:latin typeface="ＭＳ Ｐ明朝"/>
                      </a:endParaRPr>
                    </a:p>
                  </a:txBody>
                  <a:tcPr marL="4776" marR="4776" marT="477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3">
                  <a:txBody>
                    <a:bodyPr/>
                    <a:lstStyle/>
                    <a:p>
                      <a:pPr algn="ctr" fontAlgn="ctr"/>
                      <a:r>
                        <a:rPr lang="ja-JP" altLang="en-US" sz="900" b="0" i="0" u="none" strike="noStrike" dirty="0">
                          <a:solidFill>
                            <a:schemeClr val="bg1"/>
                          </a:solidFill>
                          <a:latin typeface="ＭＳ Ｐ明朝"/>
                        </a:rPr>
                        <a:t>氏名</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pPr algn="dist"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dist" fontAlgn="ctr"/>
                      <a:r>
                        <a:rPr lang="ja-JP" altLang="en-US" sz="6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extLst>
                  <a:ext uri="{0D108BD9-81ED-4DB2-BD59-A6C34878D82A}">
                    <a16:rowId xmlns="" xmlns:a16="http://schemas.microsoft.com/office/drawing/2014/main" val="10003"/>
                  </a:ext>
                </a:extLst>
              </a:tr>
              <a:tr h="288495">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ja-JP" altLang="en-US" sz="900" b="0" i="0" u="none" strike="noStrike">
                          <a:solidFill>
                            <a:schemeClr val="bg1"/>
                          </a:solidFill>
                          <a:latin typeface="ＭＳ Ｐ明朝"/>
                        </a:rPr>
                        <a:t>生年月日</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a:r>
                        <a:rPr lang="ja-JP" altLang="en-US" sz="900" b="0" i="0" u="none" strike="noStrike" dirty="0">
                          <a:solidFill>
                            <a:schemeClr val="bg1"/>
                          </a:solidFill>
                          <a:latin typeface="ＭＳ Ｐ明朝"/>
                        </a:rPr>
                        <a:t>年　月　日生</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gridSpan="3">
                  <a:txBody>
                    <a:bodyPr/>
                    <a:lstStyle/>
                    <a:p>
                      <a:pPr algn="ctr" fontAlgn="ctr"/>
                      <a:r>
                        <a:rPr lang="ja-JP" altLang="en-US" sz="900" b="0" i="0" u="none" strike="noStrike">
                          <a:solidFill>
                            <a:schemeClr val="bg1"/>
                          </a:solidFill>
                          <a:latin typeface="ＭＳ Ｐ明朝"/>
                        </a:rPr>
                        <a:t>年　　齢</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dist"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ja-JP" altLang="en-US" sz="900" b="0" i="0" u="none" strike="noStrike" dirty="0">
                          <a:solidFill>
                            <a:schemeClr val="bg1"/>
                          </a:solidFill>
                          <a:latin typeface="ＭＳ Ｐ明朝"/>
                        </a:rPr>
                        <a:t>現住所</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pPr algn="dist"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dist" fontAlgn="ctr"/>
                      <a:r>
                        <a:rPr lang="ja-JP" altLang="en-US" sz="6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extLst>
                  <a:ext uri="{0D108BD9-81ED-4DB2-BD59-A6C34878D82A}">
                    <a16:rowId xmlns="" xmlns:a16="http://schemas.microsoft.com/office/drawing/2014/main" val="10004"/>
                  </a:ext>
                </a:extLst>
              </a:tr>
              <a:tr h="368203">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ja-JP" altLang="en-US" sz="900" b="0" i="0" u="none" strike="noStrike" dirty="0">
                          <a:solidFill>
                            <a:schemeClr val="bg1"/>
                          </a:solidFill>
                          <a:latin typeface="ＭＳ Ｐ明朝"/>
                        </a:rPr>
                        <a:t>現住所</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dist"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ja-JP" altLang="en-US" sz="900" b="0" i="0" u="none" strike="noStrike" dirty="0">
                          <a:solidFill>
                            <a:schemeClr val="bg1"/>
                          </a:solidFill>
                          <a:latin typeface="ＭＳ Ｐ明朝"/>
                        </a:rPr>
                        <a:t>就学予定</a:t>
                      </a:r>
                      <a:br>
                        <a:rPr lang="ja-JP" altLang="en-US" sz="900" b="0" i="0" u="none" strike="noStrike" dirty="0">
                          <a:solidFill>
                            <a:schemeClr val="bg1"/>
                          </a:solidFill>
                          <a:latin typeface="ＭＳ Ｐ明朝"/>
                        </a:rPr>
                      </a:br>
                      <a:r>
                        <a:rPr lang="ja-JP" altLang="en-US" sz="900" b="0" i="0" u="none" strike="noStrike" dirty="0">
                          <a:solidFill>
                            <a:schemeClr val="bg1"/>
                          </a:solidFill>
                          <a:latin typeface="ＭＳ Ｐ明朝"/>
                        </a:rPr>
                        <a:t>者との関係</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pPr algn="dist"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dist" fontAlgn="ctr"/>
                      <a:r>
                        <a:rPr lang="ja-JP" altLang="en-US" sz="6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extLst>
                  <a:ext uri="{0D108BD9-81ED-4DB2-BD59-A6C34878D82A}">
                    <a16:rowId xmlns="" xmlns:a16="http://schemas.microsoft.com/office/drawing/2014/main" val="10005"/>
                  </a:ext>
                </a:extLst>
              </a:tr>
              <a:tr h="146716">
                <a:tc rowSpan="2" gridSpan="5">
                  <a:txBody>
                    <a:bodyPr/>
                    <a:lstStyle/>
                    <a:p>
                      <a:pPr algn="ctr" fontAlgn="ctr"/>
                      <a:r>
                        <a:rPr lang="ja-JP" altLang="en-US" sz="900" b="0" i="0" u="none" strike="noStrike" dirty="0">
                          <a:solidFill>
                            <a:schemeClr val="bg1"/>
                          </a:solidFill>
                          <a:latin typeface="ＭＳ Ｐ明朝"/>
                        </a:rPr>
                        <a:t>主 な 既 往 症</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6"/>
                  </a:ext>
                </a:extLst>
              </a:tr>
              <a:tr h="146716">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4">
                  <a:txBody>
                    <a:bodyPr/>
                    <a:lstStyle/>
                    <a:p>
                      <a:pPr algn="l" fontAlgn="ctr"/>
                      <a:r>
                        <a:rPr lang="ja-JP" altLang="en-US" sz="900" b="0" i="0" u="none" strike="noStrike" dirty="0">
                          <a:solidFill>
                            <a:schemeClr val="bg1"/>
                          </a:solidFill>
                          <a:latin typeface="ＭＳ 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7"/>
                  </a:ext>
                </a:extLst>
              </a:tr>
              <a:tr h="446027">
                <a:tc gridSpan="5">
                  <a:txBody>
                    <a:bodyPr/>
                    <a:lstStyle/>
                    <a:p>
                      <a:pPr algn="ctr" fontAlgn="ctr"/>
                      <a:r>
                        <a:rPr lang="ja-JP" altLang="en-US" sz="900" b="0" i="0" u="none" strike="noStrike" dirty="0">
                          <a:solidFill>
                            <a:schemeClr val="bg1"/>
                          </a:solidFill>
                          <a:latin typeface="ＭＳ Ｐ明朝"/>
                        </a:rPr>
                        <a:t>予 防 接 種</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4">
                  <a:txBody>
                    <a:bodyPr/>
                    <a:lstStyle/>
                    <a:p>
                      <a:pPr algn="l" fontAlgn="ctr"/>
                      <a:r>
                        <a:rPr lang="ja-JP" altLang="en-US" sz="900" b="0" i="0" u="none" strike="noStrike" dirty="0">
                          <a:solidFill>
                            <a:schemeClr val="bg1"/>
                          </a:solidFill>
                          <a:latin typeface="ＭＳ 明朝"/>
                        </a:rPr>
                        <a:t>ポリオ　 ＢＣＧ　３種混合（百日咳、ジフテリア、破傷風）</a:t>
                      </a:r>
                      <a:br>
                        <a:rPr lang="ja-JP" altLang="en-US" sz="900" b="0" i="0" u="none" strike="noStrike" dirty="0">
                          <a:solidFill>
                            <a:schemeClr val="bg1"/>
                          </a:solidFill>
                          <a:latin typeface="ＭＳ 明朝"/>
                        </a:rPr>
                      </a:br>
                      <a:r>
                        <a:rPr lang="ja-JP" altLang="en-US" sz="900" b="0" i="0" u="none" strike="noStrike" dirty="0">
                          <a:solidFill>
                            <a:schemeClr val="bg1"/>
                          </a:solidFill>
                          <a:latin typeface="ＭＳ 明朝"/>
                        </a:rPr>
                        <a:t>麻疹</a:t>
                      </a:r>
                      <a:r>
                        <a:rPr lang="en-US" altLang="ja-JP" sz="900" b="0" i="0" u="none" strike="noStrike" dirty="0">
                          <a:solidFill>
                            <a:schemeClr val="bg1"/>
                          </a:solidFill>
                          <a:latin typeface="ＭＳ 明朝"/>
                        </a:rPr>
                        <a:t>Ⅰ</a:t>
                      </a:r>
                      <a:r>
                        <a:rPr lang="ja-JP" altLang="en-US" sz="900" b="0" i="0" u="none" strike="noStrike" dirty="0">
                          <a:solidFill>
                            <a:schemeClr val="bg1"/>
                          </a:solidFill>
                          <a:latin typeface="ＭＳ 明朝"/>
                        </a:rPr>
                        <a:t>期・</a:t>
                      </a:r>
                      <a:r>
                        <a:rPr lang="en-US" altLang="ja-JP" sz="900" b="0" i="0" u="none" strike="noStrike" dirty="0">
                          <a:solidFill>
                            <a:schemeClr val="bg1"/>
                          </a:solidFill>
                          <a:latin typeface="ＭＳ 明朝"/>
                        </a:rPr>
                        <a:t>Ⅱ</a:t>
                      </a:r>
                      <a:r>
                        <a:rPr lang="ja-JP" altLang="en-US" sz="900" b="0" i="0" u="none" strike="noStrike" dirty="0">
                          <a:solidFill>
                            <a:schemeClr val="bg1"/>
                          </a:solidFill>
                          <a:latin typeface="ＭＳ 明朝"/>
                        </a:rPr>
                        <a:t>期　風疹</a:t>
                      </a:r>
                      <a:r>
                        <a:rPr lang="en-US" altLang="ja-JP" sz="900" b="0" i="0" u="none" strike="noStrike" dirty="0">
                          <a:solidFill>
                            <a:schemeClr val="bg1"/>
                          </a:solidFill>
                          <a:latin typeface="ＭＳ 明朝"/>
                        </a:rPr>
                        <a:t>Ⅰ</a:t>
                      </a:r>
                      <a:r>
                        <a:rPr lang="ja-JP" altLang="en-US" sz="900" b="0" i="0" u="none" strike="noStrike" dirty="0">
                          <a:solidFill>
                            <a:schemeClr val="bg1"/>
                          </a:solidFill>
                          <a:latin typeface="ＭＳ 明朝"/>
                        </a:rPr>
                        <a:t>期・</a:t>
                      </a:r>
                      <a:r>
                        <a:rPr lang="en-US" altLang="ja-JP" sz="900" b="0" i="0" u="none" strike="noStrike" dirty="0">
                          <a:solidFill>
                            <a:schemeClr val="bg1"/>
                          </a:solidFill>
                          <a:latin typeface="ＭＳ 明朝"/>
                        </a:rPr>
                        <a:t>Ⅱ</a:t>
                      </a:r>
                      <a:r>
                        <a:rPr lang="ja-JP" altLang="en-US" sz="900" b="0" i="0" u="none" strike="noStrike" dirty="0">
                          <a:solidFill>
                            <a:schemeClr val="bg1"/>
                          </a:solidFill>
                          <a:latin typeface="ＭＳ 明朝"/>
                        </a:rPr>
                        <a:t>期　 日本脳炎  </a:t>
                      </a:r>
                      <a:r>
                        <a:rPr lang="ja-JP" altLang="en-US" sz="1000" b="0" i="0" u="none" strike="noStrike" dirty="0">
                          <a:solidFill>
                            <a:schemeClr val="bg1"/>
                          </a:solidFill>
                          <a:latin typeface="ＭＳ 明朝"/>
                        </a:rPr>
                        <a:t> </a:t>
                      </a:r>
                      <a:r>
                        <a:rPr lang="en-US" altLang="ja-JP" sz="1000" b="0" i="0" u="none" strike="noStrike" dirty="0" err="1">
                          <a:solidFill>
                            <a:schemeClr val="bg1"/>
                          </a:solidFill>
                          <a:latin typeface="ＭＳ 明朝"/>
                        </a:rPr>
                        <a:t>Hib</a:t>
                      </a:r>
                      <a:r>
                        <a:rPr lang="en-US" altLang="ja-JP" sz="1000" b="0" i="0" u="none" strike="noStrike" dirty="0">
                          <a:solidFill>
                            <a:schemeClr val="bg1"/>
                          </a:solidFill>
                          <a:latin typeface="ＭＳ 明朝"/>
                        </a:rPr>
                        <a:t>   </a:t>
                      </a:r>
                      <a:r>
                        <a:rPr lang="ja-JP" altLang="en-US" sz="900" b="0" i="0" u="none" strike="noStrike" dirty="0">
                          <a:solidFill>
                            <a:schemeClr val="bg1"/>
                          </a:solidFill>
                          <a:latin typeface="ＭＳ 明朝"/>
                        </a:rPr>
                        <a:t>肺炎球菌　　水痘</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8"/>
                  </a:ext>
                </a:extLst>
              </a:tr>
              <a:tr h="503103">
                <a:tc rowSpan="2" gridSpan="3">
                  <a:txBody>
                    <a:bodyPr/>
                    <a:lstStyle/>
                    <a:p>
                      <a:pPr algn="l" fontAlgn="ctr"/>
                      <a:r>
                        <a:rPr lang="ja-JP" altLang="en-US" sz="900" b="0" i="0" u="none" strike="noStrike" dirty="0">
                          <a:solidFill>
                            <a:schemeClr val="bg1"/>
                          </a:solidFill>
                          <a:latin typeface="ＭＳ Ｐ明朝"/>
                        </a:rPr>
                        <a:t>　　　　　　</a:t>
                      </a:r>
                      <a:r>
                        <a:rPr lang="ja-JP" altLang="en-US" sz="900" b="0" i="0" u="none" strike="noStrike" baseline="0" dirty="0">
                          <a:solidFill>
                            <a:schemeClr val="bg1"/>
                          </a:solidFill>
                          <a:latin typeface="ＭＳ Ｐ明朝"/>
                        </a:rPr>
                        <a:t>  </a:t>
                      </a:r>
                      <a:r>
                        <a:rPr lang="ja-JP" altLang="en-US" sz="900" b="0" i="0" u="none" strike="noStrike" dirty="0">
                          <a:solidFill>
                            <a:schemeClr val="bg1"/>
                          </a:solidFill>
                          <a:latin typeface="ＭＳ Ｐ明朝"/>
                        </a:rPr>
                        <a:t>栄 養 状 態</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fontAlgn="ctr"/>
                      <a:r>
                        <a:rPr lang="ja-JP" altLang="en-US" sz="900" b="0" i="0" u="none" strike="noStrike" dirty="0">
                          <a:solidFill>
                            <a:schemeClr val="bg1"/>
                          </a:solidFill>
                          <a:latin typeface="ＭＳ Ｐ明朝"/>
                        </a:rPr>
                        <a:t>栄養</a:t>
                      </a:r>
                      <a:br>
                        <a:rPr lang="ja-JP" altLang="en-US" sz="900" b="0" i="0" u="none" strike="noStrike" dirty="0">
                          <a:solidFill>
                            <a:schemeClr val="bg1"/>
                          </a:solidFill>
                          <a:latin typeface="ＭＳ Ｐ明朝"/>
                        </a:rPr>
                      </a:br>
                      <a:r>
                        <a:rPr lang="ja-JP" altLang="en-US" sz="900" b="0" i="0" u="none" strike="noStrike" dirty="0">
                          <a:solidFill>
                            <a:schemeClr val="bg1"/>
                          </a:solidFill>
                          <a:latin typeface="ＭＳ Ｐ明朝"/>
                        </a:rPr>
                        <a:t>不良</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gridSpan="12">
                  <a:txBody>
                    <a:bodyPr/>
                    <a:lstStyle/>
                    <a:p>
                      <a:pPr algn="ctr" fontAlgn="ctr"/>
                      <a:r>
                        <a:rPr lang="ja-JP" altLang="en-US" sz="900" b="0" i="0" u="none" strike="noStrike" dirty="0">
                          <a:solidFill>
                            <a:schemeClr val="bg1"/>
                          </a:solidFill>
                          <a:latin typeface="ＭＳ Ｐ明朝"/>
                        </a:rPr>
                        <a:t>耳 鼻 咽 頭 疾 患</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pPr algn="ctr" fontAlgn="ctr"/>
                      <a:endParaRPr lang="ja-JP" altLang="en-US" sz="6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a:txBody>
                    <a:bodyPr/>
                    <a:lstStyle/>
                    <a:p>
                      <a:pPr algn="ctr" fontAlgn="ctr"/>
                      <a:r>
                        <a:rPr lang="ja-JP" altLang="en-US" sz="6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9"/>
                  </a:ext>
                </a:extLst>
              </a:tr>
              <a:tr h="370475">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ja-JP" altLang="en-US" sz="900" b="0" i="0" u="none" strike="noStrike" dirty="0">
                          <a:solidFill>
                            <a:schemeClr val="bg1"/>
                          </a:solidFill>
                          <a:latin typeface="ＭＳ Ｐ明朝"/>
                        </a:rPr>
                        <a:t>肥満</a:t>
                      </a:r>
                      <a:br>
                        <a:rPr lang="ja-JP" altLang="en-US" sz="900" b="0" i="0" u="none" strike="noStrike" dirty="0">
                          <a:solidFill>
                            <a:schemeClr val="bg1"/>
                          </a:solidFill>
                          <a:latin typeface="ＭＳ Ｐ明朝"/>
                        </a:rPr>
                      </a:br>
                      <a:r>
                        <a:rPr lang="ja-JP" altLang="en-US" sz="900" b="0" i="0" u="none" strike="noStrike" dirty="0">
                          <a:solidFill>
                            <a:schemeClr val="bg1"/>
                          </a:solidFill>
                          <a:latin typeface="ＭＳ Ｐ明朝"/>
                        </a:rPr>
                        <a:t>傾向</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10"/>
                  </a:ext>
                </a:extLst>
              </a:tr>
              <a:tr h="146716">
                <a:tc gridSpan="5">
                  <a:txBody>
                    <a:bodyPr/>
                    <a:lstStyle/>
                    <a:p>
                      <a:pPr algn="ctr" fontAlgn="ctr"/>
                      <a:r>
                        <a:rPr lang="ja-JP" altLang="en-US" sz="900" b="0" i="0" u="none" strike="noStrike" dirty="0">
                          <a:solidFill>
                            <a:schemeClr val="bg1"/>
                          </a:solidFill>
                          <a:latin typeface="ＭＳ Ｐ明朝"/>
                        </a:rPr>
                        <a:t>脊　柱</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12">
                  <a:txBody>
                    <a:bodyPr/>
                    <a:lstStyle/>
                    <a:p>
                      <a:pPr algn="ctr" fontAlgn="ctr"/>
                      <a:r>
                        <a:rPr lang="ja-JP" altLang="en-US" sz="900" b="0" i="0" u="none" strike="noStrike" dirty="0">
                          <a:solidFill>
                            <a:schemeClr val="bg1"/>
                          </a:solidFill>
                          <a:latin typeface="ＭＳ Ｐ明朝"/>
                        </a:rPr>
                        <a:t>皮　膚　疾　患</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6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6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6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11"/>
                  </a:ext>
                </a:extLst>
              </a:tr>
              <a:tr h="146716">
                <a:tc gridSpan="5">
                  <a:txBody>
                    <a:bodyPr/>
                    <a:lstStyle/>
                    <a:p>
                      <a:pPr algn="ctr" fontAlgn="ctr"/>
                      <a:r>
                        <a:rPr lang="ja-JP" altLang="en-US" sz="900" b="0" i="0" u="none" strike="noStrike" dirty="0">
                          <a:solidFill>
                            <a:schemeClr val="bg1"/>
                          </a:solidFill>
                          <a:latin typeface="ＭＳ Ｐ明朝"/>
                        </a:rPr>
                        <a:t>胸　郭</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6" gridSpan="2">
                  <a:txBody>
                    <a:bodyPr/>
                    <a:lstStyle/>
                    <a:p>
                      <a:pPr algn="ctr" fontAlgn="ctr"/>
                      <a:r>
                        <a:rPr lang="ja-JP" altLang="en-US" sz="900" b="0" i="0" u="none" strike="noStrike" dirty="0">
                          <a:solidFill>
                            <a:schemeClr val="bg1"/>
                          </a:solidFill>
                          <a:latin typeface="ＭＳ Ｐ明朝"/>
                        </a:rPr>
                        <a:t>歯</a:t>
                      </a:r>
                    </a:p>
                  </a:txBody>
                  <a:tcPr marL="4776" marR="4776" marT="477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6" hMerge="1">
                  <a:txBody>
                    <a:bodyPr/>
                    <a:lstStyle/>
                    <a:p>
                      <a:pPr algn="ctr" fontAlgn="ctr"/>
                      <a:endParaRPr lang="ja-JP" altLang="en-US" sz="900" b="0" i="0" u="none" strike="noStrike">
                        <a:solidFill>
                          <a:schemeClr val="bg1"/>
                        </a:solidFill>
                        <a:latin typeface="ＭＳ Ｐ明朝"/>
                      </a:endParaRPr>
                    </a:p>
                  </a:txBody>
                  <a:tcPr marL="4776" marR="4776" marT="477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4" gridSpan="2">
                  <a:txBody>
                    <a:bodyPr/>
                    <a:lstStyle/>
                    <a:p>
                      <a:pPr algn="ctr" fontAlgn="auto"/>
                      <a:r>
                        <a:rPr lang="ja-JP" altLang="en-US" sz="900" b="0" i="0" u="none" strike="noStrike" dirty="0">
                          <a:solidFill>
                            <a:schemeClr val="bg1"/>
                          </a:solidFill>
                          <a:latin typeface="ＭＳ Ｐ明朝"/>
                        </a:rPr>
                        <a:t>齲　歯　数</a:t>
                      </a:r>
                    </a:p>
                  </a:txBody>
                  <a:tcPr marL="4776" marR="4776" marT="477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gridSpan="4">
                  <a:txBody>
                    <a:bodyPr/>
                    <a:lstStyle/>
                    <a:p>
                      <a:pPr algn="ctr" fontAlgn="ctr"/>
                      <a:r>
                        <a:rPr lang="ja-JP" altLang="en-US" sz="900" b="0" i="0" u="none" strike="noStrike" dirty="0">
                          <a:solidFill>
                            <a:schemeClr val="bg1"/>
                          </a:solidFill>
                          <a:latin typeface="ＭＳ Ｐ明朝"/>
                        </a:rPr>
                        <a:t>乳歯</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4">
                  <a:txBody>
                    <a:bodyPr/>
                    <a:lstStyle/>
                    <a:p>
                      <a:pPr algn="ctr" fontAlgn="ctr"/>
                      <a:r>
                        <a:rPr lang="ja-JP" altLang="en-US" sz="900" b="0" i="0" u="none" strike="noStrike" dirty="0">
                          <a:solidFill>
                            <a:schemeClr val="bg1"/>
                          </a:solidFill>
                          <a:latin typeface="ＭＳ Ｐ明朝"/>
                        </a:rPr>
                        <a:t>処　置</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6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2"/>
                  </a:ext>
                </a:extLst>
              </a:tr>
              <a:tr h="253723">
                <a:tc rowSpan="2" gridSpan="4">
                  <a:txBody>
                    <a:bodyPr/>
                    <a:lstStyle/>
                    <a:p>
                      <a:pPr algn="ctr" fontAlgn="ctr"/>
                      <a:r>
                        <a:rPr lang="ja-JP" altLang="en-US" sz="900" b="0" i="0" u="none" strike="noStrike" dirty="0">
                          <a:solidFill>
                            <a:schemeClr val="bg1"/>
                          </a:solidFill>
                          <a:latin typeface="ＭＳ Ｐ明朝"/>
                        </a:rPr>
                        <a:t>　視　力</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右</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vMerge="1">
                  <a:txBody>
                    <a:bodyPr/>
                    <a:lstStyle/>
                    <a:p>
                      <a:endParaRPr kumimoji="1" lang="ja-JP" altLang="en-US"/>
                    </a:p>
                  </a:txBody>
                  <a:tcPr/>
                </a:tc>
                <a:tc hMerge="1" v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4">
                  <a:txBody>
                    <a:bodyPr/>
                    <a:lstStyle/>
                    <a:p>
                      <a:pPr algn="ctr" fontAlgn="ctr"/>
                      <a:r>
                        <a:rPr lang="ja-JP" altLang="en-US" sz="900" b="0" i="0" u="none" strike="noStrike" dirty="0">
                          <a:solidFill>
                            <a:schemeClr val="bg1"/>
                          </a:solidFill>
                          <a:latin typeface="ＭＳ Ｐ明朝"/>
                        </a:rPr>
                        <a:t>未処置</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6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3"/>
                  </a:ext>
                </a:extLst>
              </a:tr>
              <a:tr h="253723">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左</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gridSpan="4">
                  <a:txBody>
                    <a:bodyPr/>
                    <a:lstStyle/>
                    <a:p>
                      <a:pPr algn="ctr" fontAlgn="ctr"/>
                      <a:r>
                        <a:rPr lang="ja-JP" altLang="en-US" sz="900" b="0" i="0" u="none" strike="noStrike" dirty="0">
                          <a:solidFill>
                            <a:schemeClr val="bg1"/>
                          </a:solidFill>
                          <a:latin typeface="ＭＳ Ｐ明朝"/>
                        </a:rPr>
                        <a:t>永久歯</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4">
                  <a:txBody>
                    <a:bodyPr/>
                    <a:lstStyle/>
                    <a:p>
                      <a:pPr algn="ctr" fontAlgn="ctr"/>
                      <a:r>
                        <a:rPr lang="ja-JP" altLang="en-US" sz="900" b="0" i="0" u="none" strike="noStrike" dirty="0">
                          <a:solidFill>
                            <a:schemeClr val="bg1"/>
                          </a:solidFill>
                          <a:latin typeface="ＭＳ Ｐ明朝"/>
                        </a:rPr>
                        <a:t>処　置</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6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4"/>
                  </a:ext>
                </a:extLst>
              </a:tr>
              <a:tr h="146716">
                <a:tc rowSpan="3" gridSpan="4">
                  <a:txBody>
                    <a:bodyPr/>
                    <a:lstStyle/>
                    <a:p>
                      <a:pPr algn="ctr" fontAlgn="ctr"/>
                      <a:r>
                        <a:rPr lang="ja-JP" altLang="en-US" sz="900" b="0" i="0" u="none" strike="noStrike" dirty="0">
                          <a:solidFill>
                            <a:schemeClr val="bg1"/>
                          </a:solidFill>
                          <a:latin typeface="ＭＳ Ｐ明朝"/>
                        </a:rPr>
                        <a:t>　聴　力</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ctr" fontAlgn="ctr"/>
                      <a:r>
                        <a:rPr lang="ja-JP" altLang="en-US" sz="900" b="0" i="0" u="none" strike="noStrike">
                          <a:solidFill>
                            <a:schemeClr val="bg1"/>
                          </a:solidFill>
                          <a:latin typeface="ＭＳ Ｐ明朝"/>
                        </a:rPr>
                        <a:t>右</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vMerge="1">
                  <a:txBody>
                    <a:bodyPr/>
                    <a:lstStyle/>
                    <a:p>
                      <a:endParaRPr kumimoji="1" lang="ja-JP" altLang="en-US"/>
                    </a:p>
                  </a:txBody>
                  <a:tcPr/>
                </a:tc>
                <a:tc hMerge="1" v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4">
                  <a:txBody>
                    <a:bodyPr/>
                    <a:lstStyle/>
                    <a:p>
                      <a:pPr algn="ctr" fontAlgn="ctr"/>
                      <a:r>
                        <a:rPr lang="ja-JP" altLang="en-US" sz="900" b="0" i="0" u="none" strike="noStrike" dirty="0">
                          <a:solidFill>
                            <a:schemeClr val="bg1"/>
                          </a:solidFill>
                          <a:latin typeface="ＭＳ Ｐ明朝"/>
                        </a:rPr>
                        <a:t>未処置</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6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5"/>
                  </a:ext>
                </a:extLst>
              </a:tr>
              <a:tr h="31192">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2" gridSpan="10">
                  <a:txBody>
                    <a:bodyPr/>
                    <a:lstStyle/>
                    <a:p>
                      <a:pPr algn="ctr" fontAlgn="ctr"/>
                      <a:r>
                        <a:rPr lang="ja-JP" altLang="en-US" sz="900" b="0" i="0" u="none" strike="noStrike" dirty="0">
                          <a:solidFill>
                            <a:schemeClr val="bg1"/>
                          </a:solidFill>
                          <a:latin typeface="ＭＳ Ｐ明朝"/>
                        </a:rPr>
                        <a:t>その他の歯の疾病及び異常</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hMerge="1">
                  <a:txBody>
                    <a:bodyPr/>
                    <a:lstStyle/>
                    <a:p>
                      <a:endParaRPr kumimoji="1" lang="ja-JP" altLang="en-US"/>
                    </a:p>
                  </a:txBody>
                  <a:tcPr/>
                </a:tc>
                <a:tc rowSpan="2">
                  <a:txBody>
                    <a:bodyPr/>
                    <a:lstStyle/>
                    <a:p>
                      <a:pPr algn="ctr" fontAlgn="ctr"/>
                      <a:r>
                        <a:rPr lang="ja-JP" altLang="en-US" sz="6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6"/>
                  </a:ext>
                </a:extLst>
              </a:tr>
              <a:tr h="226290">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左</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vMerge="1">
                  <a:txBody>
                    <a:bodyPr/>
                    <a:lstStyle/>
                    <a:p>
                      <a:endParaRPr kumimoji="1" lang="ja-JP" altLang="en-US"/>
                    </a:p>
                  </a:txBody>
                  <a:tcPr/>
                </a:tc>
                <a:tc hMerge="1"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17"/>
                  </a:ext>
                </a:extLst>
              </a:tr>
              <a:tr h="253723">
                <a:tc gridSpan="5">
                  <a:txBody>
                    <a:bodyPr/>
                    <a:lstStyle/>
                    <a:p>
                      <a:pPr algn="ctr" fontAlgn="ctr"/>
                      <a:r>
                        <a:rPr lang="ja-JP" altLang="en-US" sz="900" b="0" i="0" u="none" strike="noStrike" dirty="0">
                          <a:solidFill>
                            <a:schemeClr val="bg1"/>
                          </a:solidFill>
                          <a:latin typeface="ＭＳ Ｐ明朝"/>
                        </a:rPr>
                        <a:t>眼 の 疾 病 及 び 異 常</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dist" fontAlgn="ctr"/>
                      <a:r>
                        <a:rPr lang="ja-JP" altLang="en-US" sz="900" b="0" i="0" u="none" strike="noStrike">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12">
                  <a:txBody>
                    <a:bodyPr/>
                    <a:lstStyle/>
                    <a:p>
                      <a:pPr algn="ctr" fontAlgn="ctr"/>
                      <a:r>
                        <a:rPr lang="ja-JP" altLang="en-US" sz="900" b="0" i="0" u="none" strike="noStrike" dirty="0">
                          <a:solidFill>
                            <a:schemeClr val="bg1"/>
                          </a:solidFill>
                          <a:latin typeface="ＭＳ Ｐ明朝"/>
                        </a:rPr>
                        <a:t>口腔</a:t>
                      </a:r>
                      <a:r>
                        <a:rPr lang="en-US" altLang="ja-JP" sz="900" b="0" i="0" u="none" strike="noStrike" dirty="0">
                          <a:solidFill>
                            <a:schemeClr val="bg1"/>
                          </a:solidFill>
                          <a:latin typeface="ＭＳ Ｐゴシック"/>
                        </a:rPr>
                        <a:t>(</a:t>
                      </a:r>
                      <a:r>
                        <a:rPr lang="ja-JP" altLang="en-US" sz="900" b="0" i="0" u="none" strike="noStrike" dirty="0" err="1">
                          <a:solidFill>
                            <a:schemeClr val="bg1"/>
                          </a:solidFill>
                          <a:latin typeface="ＭＳ Ｐ明朝"/>
                        </a:rPr>
                        <a:t>の疾</a:t>
                      </a:r>
                      <a:r>
                        <a:rPr lang="ja-JP" altLang="en-US" sz="900" b="0" i="0" u="none" strike="noStrike" dirty="0">
                          <a:solidFill>
                            <a:schemeClr val="bg1"/>
                          </a:solidFill>
                          <a:latin typeface="ＭＳ Ｐ明朝"/>
                        </a:rPr>
                        <a:t>病及び異常</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600" b="0" i="0" u="none" strike="noStrike">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6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8"/>
                  </a:ext>
                </a:extLst>
              </a:tr>
              <a:tr h="253723">
                <a:tc gridSpan="5">
                  <a:txBody>
                    <a:bodyPr/>
                    <a:lstStyle/>
                    <a:p>
                      <a:pPr algn="ctr" fontAlgn="ctr"/>
                      <a:r>
                        <a:rPr lang="ja-JP" altLang="en-US" sz="900" b="0" i="0" u="none" strike="noStrike" dirty="0">
                          <a:solidFill>
                            <a:schemeClr val="bg1"/>
                          </a:solidFill>
                          <a:latin typeface="ＭＳ Ｐ明朝"/>
                        </a:rPr>
                        <a:t>そ の 他 の 疾 病 及 び 異 常</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9"/>
                  </a:ext>
                </a:extLst>
              </a:tr>
              <a:tr h="237752">
                <a:tc gridSpan="5">
                  <a:txBody>
                    <a:bodyPr/>
                    <a:lstStyle/>
                    <a:p>
                      <a:pPr algn="ctr" fontAlgn="ctr"/>
                      <a:r>
                        <a:rPr lang="zh-CN" altLang="en-US" sz="900" b="0" i="0" u="none" strike="noStrike" dirty="0">
                          <a:solidFill>
                            <a:schemeClr val="bg1"/>
                          </a:solidFill>
                          <a:latin typeface="ＭＳ Ｐ明朝"/>
                        </a:rPr>
                        <a:t>担当医師所見</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0"/>
                  </a:ext>
                </a:extLst>
              </a:tr>
              <a:tr h="237752">
                <a:tc gridSpan="5">
                  <a:txBody>
                    <a:bodyPr/>
                    <a:lstStyle/>
                    <a:p>
                      <a:pPr algn="ctr" fontAlgn="ctr"/>
                      <a:r>
                        <a:rPr lang="zh-CN" altLang="en-US" sz="900" b="0" i="0" u="none" strike="noStrike" dirty="0">
                          <a:solidFill>
                            <a:schemeClr val="bg1"/>
                          </a:solidFill>
                          <a:latin typeface="ＭＳ Ｐ明朝"/>
                        </a:rPr>
                        <a:t>担当歯科医師所見</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1"/>
                  </a:ext>
                </a:extLst>
              </a:tr>
              <a:tr h="237752">
                <a:tc rowSpan="3">
                  <a:txBody>
                    <a:bodyPr/>
                    <a:lstStyle/>
                    <a:p>
                      <a:pPr algn="ctr" fontAlgn="auto"/>
                      <a:r>
                        <a:rPr lang="ja-JP" altLang="en-US" sz="900" b="0" i="0" u="none" strike="noStrike" dirty="0">
                          <a:solidFill>
                            <a:schemeClr val="bg1"/>
                          </a:solidFill>
                          <a:latin typeface="ＭＳ Ｐ明朝"/>
                        </a:rPr>
                        <a:t>事 後 措 置</a:t>
                      </a:r>
                    </a:p>
                  </a:txBody>
                  <a:tcPr marL="4776" marR="4776" marT="85975" marB="85975"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4">
                  <a:txBody>
                    <a:bodyPr/>
                    <a:lstStyle/>
                    <a:p>
                      <a:pPr algn="ctr" fontAlgn="ctr"/>
                      <a:r>
                        <a:rPr lang="ja-JP" altLang="en-US" sz="900" b="0" i="0" u="none" strike="noStrike" dirty="0">
                          <a:solidFill>
                            <a:schemeClr val="bg1"/>
                          </a:solidFill>
                          <a:latin typeface="ＭＳ Ｐ明朝"/>
                        </a:rPr>
                        <a:t>治 療 勧 告</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2"/>
                  </a:ext>
                </a:extLst>
              </a:tr>
              <a:tr h="384067">
                <a:tc vMerge="1">
                  <a:txBody>
                    <a:bodyPr/>
                    <a:lstStyle/>
                    <a:p>
                      <a:endParaRPr kumimoji="1" lang="ja-JP" altLang="en-US"/>
                    </a:p>
                  </a:txBody>
                  <a:tcPr/>
                </a:tc>
                <a:tc gridSpan="4">
                  <a:txBody>
                    <a:bodyPr/>
                    <a:lstStyle/>
                    <a:p>
                      <a:pPr algn="ctr" fontAlgn="ctr"/>
                      <a:r>
                        <a:rPr lang="ja-JP" altLang="en-US" sz="900" b="0" i="0" u="none" strike="noStrike" dirty="0">
                          <a:solidFill>
                            <a:schemeClr val="bg1"/>
                          </a:solidFill>
                          <a:latin typeface="ＭＳ Ｐ明朝"/>
                        </a:rPr>
                        <a:t>就学に関し保健</a:t>
                      </a:r>
                      <a:br>
                        <a:rPr lang="ja-JP" altLang="en-US" sz="900" b="0" i="0" u="none" strike="noStrike" dirty="0">
                          <a:solidFill>
                            <a:schemeClr val="bg1"/>
                          </a:solidFill>
                          <a:latin typeface="ＭＳ Ｐ明朝"/>
                        </a:rPr>
                      </a:br>
                      <a:r>
                        <a:rPr lang="ja-JP" altLang="en-US" sz="900" b="0" i="0" u="none" strike="noStrike" dirty="0">
                          <a:solidFill>
                            <a:schemeClr val="bg1"/>
                          </a:solidFill>
                          <a:latin typeface="ＭＳ Ｐ明朝"/>
                        </a:rPr>
                        <a:t>上必要な助言</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3"/>
                  </a:ext>
                </a:extLst>
              </a:tr>
              <a:tr h="184935">
                <a:tc vMerge="1">
                  <a:txBody>
                    <a:bodyPr/>
                    <a:lstStyle/>
                    <a:p>
                      <a:endParaRPr kumimoji="1" lang="ja-JP" altLang="en-US"/>
                    </a:p>
                  </a:txBody>
                  <a:tcPr/>
                </a:tc>
                <a:tc gridSpan="4">
                  <a:txBody>
                    <a:bodyPr/>
                    <a:lstStyle/>
                    <a:p>
                      <a:pPr algn="ctr" fontAlgn="ctr"/>
                      <a:r>
                        <a:rPr lang="ja-JP" altLang="en-US" sz="900" b="0" i="0" u="none" strike="noStrike" dirty="0">
                          <a:solidFill>
                            <a:schemeClr val="bg1"/>
                          </a:solidFill>
                          <a:latin typeface="ＭＳ Ｐ明朝"/>
                        </a:rPr>
                        <a:t>その他</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ctr" fontAlgn="ctr"/>
                      <a:endParaRPr lang="ja-JP" altLang="en-US" sz="900" b="0" i="0" u="none" strike="noStrike" dirty="0">
                        <a:solidFill>
                          <a:schemeClr val="bg1"/>
                        </a:solidFill>
                        <a:latin typeface="ＭＳ Ｐ明朝"/>
                      </a:endParaRP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4"/>
                  </a:ext>
                </a:extLst>
              </a:tr>
              <a:tr h="183488">
                <a:tc gridSpan="5">
                  <a:txBody>
                    <a:bodyPr/>
                    <a:lstStyle/>
                    <a:p>
                      <a:pPr algn="ctr" fontAlgn="ctr"/>
                      <a:r>
                        <a:rPr lang="ja-JP" altLang="en-US" sz="900" b="0" i="0" u="none" strike="noStrike" dirty="0">
                          <a:solidFill>
                            <a:schemeClr val="bg1"/>
                          </a:solidFill>
                          <a:latin typeface="ＭＳ Ｐ明朝"/>
                        </a:rPr>
                        <a:t>備　考</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4">
                  <a:txBody>
                    <a:bodyPr/>
                    <a:lstStyle/>
                    <a:p>
                      <a:pPr algn="dist" fontAlgn="ctr"/>
                      <a:r>
                        <a:rPr lang="ja-JP" altLang="en-US" sz="900" b="0" i="0" u="none" strike="noStrike" dirty="0">
                          <a:solidFill>
                            <a:schemeClr val="bg1"/>
                          </a:solidFill>
                          <a:latin typeface="ＭＳ Ｐ明朝"/>
                        </a:rPr>
                        <a:t>　</a:t>
                      </a:r>
                    </a:p>
                  </a:txBody>
                  <a:tcPr marL="4776" marR="4776" marT="47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5"/>
                  </a:ext>
                </a:extLst>
              </a:tr>
              <a:tr h="146716">
                <a:tc gridSpan="19">
                  <a:txBody>
                    <a:bodyPr/>
                    <a:lstStyle/>
                    <a:p>
                      <a:pPr algn="ctr" fontAlgn="ctr"/>
                      <a:r>
                        <a:rPr lang="ja-JP" altLang="en-US" sz="1000" b="0" i="0" u="none" strike="noStrike" dirty="0">
                          <a:solidFill>
                            <a:schemeClr val="bg1"/>
                          </a:solidFill>
                          <a:latin typeface="ＭＳ Ｐ明朝"/>
                        </a:rPr>
                        <a:t>教育委員会名</a:t>
                      </a:r>
                    </a:p>
                  </a:txBody>
                  <a:tcPr marL="4776" marR="4776" marT="4776" marB="0" anchor="ctr">
                    <a:lnL>
                      <a:noFill/>
                    </a:lnL>
                    <a:lnR>
                      <a:noFill/>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6"/>
                  </a:ext>
                </a:extLst>
              </a:tr>
            </a:tbl>
          </a:graphicData>
        </a:graphic>
      </p:graphicFrame>
      <p:graphicFrame>
        <p:nvGraphicFramePr>
          <p:cNvPr id="6" name="表 5"/>
          <p:cNvGraphicFramePr>
            <a:graphicFrameLocks noGrp="1"/>
          </p:cNvGraphicFramePr>
          <p:nvPr/>
        </p:nvGraphicFramePr>
        <p:xfrm>
          <a:off x="5805543" y="791111"/>
          <a:ext cx="6235770" cy="2476071"/>
        </p:xfrm>
        <a:graphic>
          <a:graphicData uri="http://schemas.openxmlformats.org/drawingml/2006/table">
            <a:tbl>
              <a:tblPr/>
              <a:tblGrid>
                <a:gridCol w="394274">
                  <a:extLst>
                    <a:ext uri="{9D8B030D-6E8A-4147-A177-3AD203B41FA5}">
                      <a16:colId xmlns="" xmlns:a16="http://schemas.microsoft.com/office/drawing/2014/main" val="20000"/>
                    </a:ext>
                  </a:extLst>
                </a:gridCol>
                <a:gridCol w="394274">
                  <a:extLst>
                    <a:ext uri="{9D8B030D-6E8A-4147-A177-3AD203B41FA5}">
                      <a16:colId xmlns="" xmlns:a16="http://schemas.microsoft.com/office/drawing/2014/main" val="20001"/>
                    </a:ext>
                  </a:extLst>
                </a:gridCol>
                <a:gridCol w="1167262">
                  <a:extLst>
                    <a:ext uri="{9D8B030D-6E8A-4147-A177-3AD203B41FA5}">
                      <a16:colId xmlns="" xmlns:a16="http://schemas.microsoft.com/office/drawing/2014/main" val="20002"/>
                    </a:ext>
                  </a:extLst>
                </a:gridCol>
                <a:gridCol w="1556349">
                  <a:extLst>
                    <a:ext uri="{9D8B030D-6E8A-4147-A177-3AD203B41FA5}">
                      <a16:colId xmlns="" xmlns:a16="http://schemas.microsoft.com/office/drawing/2014/main" val="20003"/>
                    </a:ext>
                  </a:extLst>
                </a:gridCol>
                <a:gridCol w="2723611">
                  <a:extLst>
                    <a:ext uri="{9D8B030D-6E8A-4147-A177-3AD203B41FA5}">
                      <a16:colId xmlns="" xmlns:a16="http://schemas.microsoft.com/office/drawing/2014/main" val="20004"/>
                    </a:ext>
                  </a:extLst>
                </a:gridCol>
              </a:tblGrid>
              <a:tr h="399735">
                <a:tc rowSpan="5">
                  <a:txBody>
                    <a:bodyPr/>
                    <a:lstStyle/>
                    <a:p>
                      <a:pPr algn="dist" fontAlgn="ctr"/>
                      <a:r>
                        <a:rPr lang="ja-JP" altLang="en-US" sz="1800" b="0" i="0" u="none" strike="noStrike" dirty="0">
                          <a:solidFill>
                            <a:schemeClr val="bg1"/>
                          </a:solidFill>
                          <a:latin typeface="ＭＳ Ｐ明朝"/>
                        </a:rPr>
                        <a:t>歯</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4">
                  <a:txBody>
                    <a:bodyPr/>
                    <a:lstStyle/>
                    <a:p>
                      <a:pPr algn="ctr" fontAlgn="auto"/>
                      <a:r>
                        <a:rPr lang="ja-JP" altLang="en-US" sz="1800" b="0" i="0" u="none" strike="noStrike" dirty="0">
                          <a:solidFill>
                            <a:schemeClr val="bg1"/>
                          </a:solidFill>
                          <a:latin typeface="ＭＳ Ｐ明朝"/>
                        </a:rPr>
                        <a:t>齲歯数</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fontAlgn="ctr"/>
                      <a:r>
                        <a:rPr lang="ja-JP" altLang="en-US" sz="1800" b="0" i="0" u="none" strike="noStrike" dirty="0">
                          <a:solidFill>
                            <a:schemeClr val="bg1"/>
                          </a:solidFill>
                          <a:latin typeface="ＭＳ Ｐ明朝"/>
                        </a:rPr>
                        <a:t>乳　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800" b="0" i="0" u="none" strike="noStrike" dirty="0">
                          <a:solidFill>
                            <a:schemeClr val="bg1"/>
                          </a:solidFill>
                          <a:latin typeface="ＭＳ Ｐ明朝"/>
                        </a:rPr>
                        <a:t>処　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2400" b="1" i="0" u="none" strike="noStrike" dirty="0">
                          <a:solidFill>
                            <a:schemeClr val="bg1"/>
                          </a:solidFill>
                          <a:latin typeface="ＭＳ Ｐ明朝"/>
                        </a:rPr>
                        <a:t>3</a:t>
                      </a:r>
                      <a:r>
                        <a:rPr lang="ja-JP" altLang="en-US" sz="1100" b="1" i="0" u="none" strike="noStrike" dirty="0">
                          <a:solidFill>
                            <a:schemeClr val="bg1"/>
                          </a:solidFill>
                          <a:latin typeface="ＭＳ Ｐ明朝"/>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39973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800" b="0" i="0" u="none" strike="noStrike" dirty="0">
                          <a:solidFill>
                            <a:schemeClr val="bg1"/>
                          </a:solidFill>
                          <a:latin typeface="ＭＳ Ｐ明朝"/>
                        </a:rPr>
                        <a:t>未処置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100" b="0" i="0" u="none" strike="noStrike" dirty="0">
                          <a:solidFill>
                            <a:schemeClr val="bg1"/>
                          </a:solidFill>
                          <a:latin typeface="ＭＳ Ｐ明朝"/>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1"/>
                  </a:ext>
                </a:extLst>
              </a:tr>
              <a:tr h="399735">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800" b="0" i="0" u="none" strike="noStrike" dirty="0">
                          <a:solidFill>
                            <a:schemeClr val="bg1"/>
                          </a:solidFill>
                          <a:latin typeface="ＭＳ Ｐ明朝"/>
                        </a:rPr>
                        <a:t>永久歯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800" b="0" i="0" u="none" strike="noStrike" dirty="0">
                          <a:solidFill>
                            <a:schemeClr val="bg1"/>
                          </a:solidFill>
                          <a:latin typeface="ＭＳ Ｐ明朝"/>
                        </a:rPr>
                        <a:t>処　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2000" b="1" i="0" u="none" strike="noStrike" dirty="0">
                          <a:solidFill>
                            <a:schemeClr val="bg1"/>
                          </a:solidFill>
                          <a:latin typeface="ＭＳ Ｐ明朝"/>
                        </a:rPr>
                        <a:t>１</a:t>
                      </a:r>
                      <a:r>
                        <a:rPr lang="ja-JP" altLang="en-US" sz="1100" b="1" i="0" u="none" strike="noStrike" dirty="0">
                          <a:solidFill>
                            <a:schemeClr val="bg1"/>
                          </a:solidFill>
                          <a:latin typeface="ＭＳ Ｐ明朝"/>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2"/>
                  </a:ext>
                </a:extLst>
              </a:tr>
              <a:tr h="39973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800" b="0" i="0" u="none" strike="noStrike" dirty="0">
                          <a:solidFill>
                            <a:schemeClr val="bg1"/>
                          </a:solidFill>
                          <a:latin typeface="ＭＳ Ｐ明朝"/>
                        </a:rPr>
                        <a:t>未処置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100" b="0" i="0" u="none" strike="noStrike">
                          <a:solidFill>
                            <a:schemeClr val="bg1"/>
                          </a:solidFill>
                          <a:latin typeface="ＭＳ Ｐ明朝"/>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3"/>
                  </a:ext>
                </a:extLst>
              </a:tr>
              <a:tr h="297403">
                <a:tc vMerge="1">
                  <a:txBody>
                    <a:bodyPr/>
                    <a:lstStyle/>
                    <a:p>
                      <a:endParaRPr kumimoji="1" lang="ja-JP" altLang="en-US"/>
                    </a:p>
                  </a:txBody>
                  <a:tcPr/>
                </a:tc>
                <a:tc gridSpan="3">
                  <a:txBody>
                    <a:bodyPr/>
                    <a:lstStyle/>
                    <a:p>
                      <a:pPr algn="ctr" fontAlgn="ctr"/>
                      <a:r>
                        <a:rPr lang="ja-JP" altLang="en-US" sz="1100" b="0" i="0" u="none" strike="noStrike" dirty="0">
                          <a:solidFill>
                            <a:schemeClr val="bg1"/>
                          </a:solidFill>
                          <a:latin typeface="ＭＳ Ｐ明朝"/>
                        </a:rPr>
                        <a:t>　</a:t>
                      </a:r>
                      <a:r>
                        <a:rPr lang="ja-JP" altLang="en-US" sz="1600" b="0" i="0" u="none" strike="noStrike" dirty="0">
                          <a:solidFill>
                            <a:schemeClr val="bg1"/>
                          </a:solidFill>
                          <a:latin typeface="ＭＳ Ｐ明朝"/>
                        </a:rPr>
                        <a:t>その他の歯の疾病及び異常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a:solidFill>
                            <a:schemeClr val="bg1"/>
                          </a:solidFill>
                          <a:latin typeface="ＭＳ Ｐ明朝"/>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4"/>
                  </a:ext>
                </a:extLst>
              </a:tr>
              <a:tr h="579728">
                <a:tc gridSpan="4">
                  <a:txBody>
                    <a:bodyPr/>
                    <a:lstStyle/>
                    <a:p>
                      <a:pPr algn="ctr" fontAlgn="ctr"/>
                      <a:r>
                        <a:rPr lang="ja-JP" altLang="en-US" sz="1100" b="0" i="0" u="none" strike="noStrike" dirty="0">
                          <a:solidFill>
                            <a:schemeClr val="bg1"/>
                          </a:solidFill>
                          <a:latin typeface="ＭＳ Ｐ明朝"/>
                        </a:rPr>
                        <a:t>　</a:t>
                      </a:r>
                      <a:r>
                        <a:rPr lang="ja-JP" altLang="en-US" sz="1600" b="0" i="0" u="none" strike="noStrike" dirty="0">
                          <a:solidFill>
                            <a:schemeClr val="bg1"/>
                          </a:solidFill>
                          <a:latin typeface="ＭＳ Ｐ明朝"/>
                        </a:rPr>
                        <a:t>口腔の疾病及び異常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solidFill>
                            <a:schemeClr val="bg1"/>
                          </a:solidFill>
                          <a:latin typeface="ＭＳ Ｐ明朝"/>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5"/>
                  </a:ext>
                </a:extLst>
              </a:tr>
            </a:tbl>
          </a:graphicData>
        </a:graphic>
      </p:graphicFrame>
      <p:sp>
        <p:nvSpPr>
          <p:cNvPr id="7" name="右矢印 6"/>
          <p:cNvSpPr/>
          <p:nvPr/>
        </p:nvSpPr>
        <p:spPr>
          <a:xfrm rot="20355204">
            <a:off x="4597326" y="3171819"/>
            <a:ext cx="131010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aphicFrame>
        <p:nvGraphicFramePr>
          <p:cNvPr id="8" name="表 7"/>
          <p:cNvGraphicFramePr>
            <a:graphicFrameLocks noGrp="1"/>
          </p:cNvGraphicFramePr>
          <p:nvPr/>
        </p:nvGraphicFramePr>
        <p:xfrm>
          <a:off x="5784352" y="4561725"/>
          <a:ext cx="6277510" cy="375285"/>
        </p:xfrm>
        <a:graphic>
          <a:graphicData uri="http://schemas.openxmlformats.org/drawingml/2006/table">
            <a:tbl>
              <a:tblPr/>
              <a:tblGrid>
                <a:gridCol w="2127262">
                  <a:extLst>
                    <a:ext uri="{9D8B030D-6E8A-4147-A177-3AD203B41FA5}">
                      <a16:colId xmlns="" xmlns:a16="http://schemas.microsoft.com/office/drawing/2014/main" val="20000"/>
                    </a:ext>
                  </a:extLst>
                </a:gridCol>
                <a:gridCol w="4150248">
                  <a:extLst>
                    <a:ext uri="{9D8B030D-6E8A-4147-A177-3AD203B41FA5}">
                      <a16:colId xmlns="" xmlns:a16="http://schemas.microsoft.com/office/drawing/2014/main" val="20001"/>
                    </a:ext>
                  </a:extLst>
                </a:gridCol>
              </a:tblGrid>
              <a:tr h="328773">
                <a:tc>
                  <a:txBody>
                    <a:bodyPr/>
                    <a:lstStyle/>
                    <a:p>
                      <a:pPr algn="ctr" fontAlgn="ctr"/>
                      <a:r>
                        <a:rPr lang="ja-JP" altLang="en-US" sz="1100" b="0" i="0" u="none" strike="noStrike" dirty="0">
                          <a:solidFill>
                            <a:schemeClr val="bg1"/>
                          </a:solidFill>
                          <a:latin typeface="ＭＳ Ｐ明朝"/>
                        </a:rPr>
                        <a:t>　</a:t>
                      </a:r>
                      <a:r>
                        <a:rPr lang="zh-CN" altLang="en-US" sz="1800" b="0" i="0" u="none" strike="noStrike" dirty="0">
                          <a:solidFill>
                            <a:schemeClr val="bg1"/>
                          </a:solidFill>
                          <a:latin typeface="ＭＳ Ｐ明朝"/>
                        </a:rPr>
                        <a:t>担当歯科医師所見</a:t>
                      </a:r>
                      <a:r>
                        <a:rPr lang="ja-JP" altLang="en-US" sz="1100" b="0" i="0" u="none" strike="noStrike" dirty="0">
                          <a:solidFill>
                            <a:schemeClr val="bg1"/>
                          </a:solidFill>
                          <a:latin typeface="ＭＳ Ｐ明朝"/>
                        </a:rPr>
                        <a:t>　</a:t>
                      </a:r>
                      <a:endParaRPr lang="zh-CN" altLang="en-US" sz="1100" b="0" i="0" u="none" strike="noStrike" dirty="0">
                        <a:solidFill>
                          <a:schemeClr val="bg1"/>
                        </a:solidFill>
                        <a:latin typeface="ＭＳ Ｐ明朝"/>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ja-JP" altLang="en-US" sz="2000" b="1" dirty="0">
                          <a:solidFill>
                            <a:schemeClr val="bg1"/>
                          </a:solidFill>
                        </a:rPr>
                        <a:t>　　　</a:t>
                      </a:r>
                      <a:r>
                        <a:rPr lang="ja-JP" altLang="en-US" sz="2400" b="1" dirty="0" err="1">
                          <a:solidFill>
                            <a:schemeClr val="bg1"/>
                          </a:solidFill>
                        </a:rPr>
                        <a:t>う蝕</a:t>
                      </a:r>
                      <a:r>
                        <a:rPr lang="ja-JP" altLang="en-US" sz="2400" b="1" dirty="0">
                          <a:solidFill>
                            <a:schemeClr val="bg1"/>
                          </a:solidFill>
                        </a:rPr>
                        <a:t>多発傾向者</a:t>
                      </a:r>
                      <a:endParaRPr lang="ja-JP" altLang="en-US" sz="2400" b="0" i="0" u="none" strike="noStrike" dirty="0">
                        <a:latin typeface="ＭＳ Ｐ明朝"/>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bl>
          </a:graphicData>
        </a:graphic>
      </p:graphicFrame>
      <p:sp>
        <p:nvSpPr>
          <p:cNvPr id="9" name="右矢印 8"/>
          <p:cNvSpPr/>
          <p:nvPr/>
        </p:nvSpPr>
        <p:spPr>
          <a:xfrm rot="20106426">
            <a:off x="4628753" y="4790423"/>
            <a:ext cx="1278174"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35723" y="143838"/>
            <a:ext cx="4037744"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2800" dirty="0"/>
              <a:t>第１号様式への記載例</a:t>
            </a:r>
          </a:p>
        </p:txBody>
      </p:sp>
      <p:sp>
        <p:nvSpPr>
          <p:cNvPr id="11" name="下矢印 10"/>
          <p:cNvSpPr/>
          <p:nvPr/>
        </p:nvSpPr>
        <p:spPr>
          <a:xfrm>
            <a:off x="10428269" y="4993239"/>
            <a:ext cx="484632" cy="4212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928189" y="6100550"/>
            <a:ext cx="6061754"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ja-JP" altLang="en-US" sz="2400" b="1" dirty="0">
                <a:solidFill>
                  <a:schemeClr val="bg1"/>
                </a:solidFill>
              </a:rPr>
              <a:t>　</a:t>
            </a:r>
            <a:r>
              <a:rPr lang="ja-JP" altLang="en-US" sz="2000" b="1" dirty="0">
                <a:solidFill>
                  <a:schemeClr val="bg1"/>
                </a:solidFill>
              </a:rPr>
              <a:t>「むし歯になりやすい傾向にあります」と記載</a:t>
            </a:r>
          </a:p>
        </p:txBody>
      </p:sp>
      <p:sp>
        <p:nvSpPr>
          <p:cNvPr id="15" name="正方形/長方形 14"/>
          <p:cNvSpPr/>
          <p:nvPr/>
        </p:nvSpPr>
        <p:spPr>
          <a:xfrm>
            <a:off x="5979560" y="5463552"/>
            <a:ext cx="6005668"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altLang="ja-JP" sz="2400" b="1" dirty="0"/>
              <a:t>※</a:t>
            </a:r>
            <a:r>
              <a:rPr lang="ja-JP" altLang="en-US" sz="2400" b="1" dirty="0"/>
              <a:t>就学時の健康診断の結果のお知らせでは</a:t>
            </a:r>
          </a:p>
        </p:txBody>
      </p:sp>
      <p:sp>
        <p:nvSpPr>
          <p:cNvPr id="16" name="テキスト ボックス 15"/>
          <p:cNvSpPr txBox="1"/>
          <p:nvPr/>
        </p:nvSpPr>
        <p:spPr>
          <a:xfrm>
            <a:off x="6277511" y="3688423"/>
            <a:ext cx="5486400" cy="461665"/>
          </a:xfrm>
          <a:prstGeom prst="rect">
            <a:avLst/>
          </a:prstGeom>
          <a:solidFill>
            <a:schemeClr val="accent2"/>
          </a:solidFill>
        </p:spPr>
        <p:txBody>
          <a:bodyPr wrap="square" rtlCol="0">
            <a:spAutoFit/>
          </a:bodyPr>
          <a:lstStyle/>
          <a:p>
            <a:r>
              <a:rPr kumimoji="1" lang="ja-JP" altLang="en-US" dirty="0"/>
              <a:t>　</a:t>
            </a:r>
            <a:r>
              <a:rPr kumimoji="1" lang="ja-JP" altLang="en-US" sz="2400" b="1" dirty="0"/>
              <a:t>＋ ＣＯが１歯以上認められる場合</a:t>
            </a:r>
          </a:p>
        </p:txBody>
      </p:sp>
      <p:sp>
        <p:nvSpPr>
          <p:cNvPr id="18" name="下矢印 17"/>
          <p:cNvSpPr/>
          <p:nvPr/>
        </p:nvSpPr>
        <p:spPr>
          <a:xfrm>
            <a:off x="10426558" y="3296293"/>
            <a:ext cx="484632" cy="4332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10415062" y="4152595"/>
            <a:ext cx="484632" cy="409255"/>
          </a:xfrm>
          <a:prstGeom prst="downArrow">
            <a:avLst>
              <a:gd name="adj1" fmla="val 5848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365859" y="0"/>
            <a:ext cx="1826141" cy="369332"/>
          </a:xfrm>
          <a:prstGeom prst="rect">
            <a:avLst/>
          </a:prstGeom>
          <a:solidFill>
            <a:schemeClr val="accent3"/>
          </a:solidFill>
        </p:spPr>
        <p:txBody>
          <a:bodyPr wrap="none">
            <a:spAutoFit/>
          </a:bodyPr>
          <a:lstStyle/>
          <a:p>
            <a:r>
              <a:rPr kumimoji="1" lang="ja-JP" altLang="en-US" dirty="0"/>
              <a:t>マニュアルＰ</a:t>
            </a:r>
            <a:r>
              <a:rPr kumimoji="1" lang="en-US" altLang="ja-JP" dirty="0"/>
              <a:t>60</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7715" y="801384"/>
            <a:ext cx="11756572" cy="489364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endParaRPr lang="en-US" altLang="ja-JP" sz="2400" dirty="0"/>
          </a:p>
          <a:p>
            <a:r>
              <a:rPr lang="ja-JP" altLang="en-US" sz="2400" dirty="0"/>
              <a:t>　</a:t>
            </a:r>
            <a:r>
              <a:rPr lang="ja-JP" altLang="en-US" sz="2400" b="1" dirty="0">
                <a:effectLst>
                  <a:outerShdw blurRad="38100" dist="38100" dir="2700000" algn="tl">
                    <a:srgbClr val="000000">
                      <a:alpha val="43137"/>
                    </a:srgbClr>
                  </a:outerShdw>
                </a:effectLst>
              </a:rPr>
              <a:t>ポイント</a:t>
            </a:r>
            <a:endParaRPr lang="en-US" altLang="ja-JP" sz="2400" b="1" dirty="0">
              <a:effectLst>
                <a:outerShdw blurRad="38100" dist="38100" dir="2700000" algn="tl">
                  <a:srgbClr val="000000">
                    <a:alpha val="43137"/>
                  </a:srgbClr>
                </a:outerShdw>
              </a:effectLst>
            </a:endParaRPr>
          </a:p>
          <a:p>
            <a:r>
              <a:rPr lang="en-US" altLang="ja-JP" sz="2400" b="1" dirty="0">
                <a:effectLst>
                  <a:outerShdw blurRad="38100" dist="38100" dir="2700000" algn="tl">
                    <a:srgbClr val="000000">
                      <a:alpha val="43137"/>
                    </a:srgbClr>
                  </a:outerShdw>
                </a:effectLst>
              </a:rPr>
              <a:t/>
            </a:r>
            <a:br>
              <a:rPr lang="en-US" altLang="ja-JP" sz="2400" b="1" dirty="0">
                <a:effectLst>
                  <a:outerShdw blurRad="38100" dist="38100" dir="2700000" algn="tl">
                    <a:srgbClr val="000000">
                      <a:alpha val="43137"/>
                    </a:srgbClr>
                  </a:outerShdw>
                </a:effectLst>
              </a:rPr>
            </a:br>
            <a:r>
              <a:rPr lang="ja-JP" altLang="en-US" sz="2400" b="1" dirty="0">
                <a:effectLst>
                  <a:outerShdw blurRad="38100" dist="38100" dir="2700000" algn="tl">
                    <a:srgbClr val="000000">
                      <a:alpha val="43137"/>
                    </a:srgbClr>
                  </a:outerShdw>
                </a:effectLst>
              </a:rPr>
              <a:t>　１．　「</a:t>
            </a:r>
            <a:r>
              <a:rPr lang="ja-JP" altLang="en-US" sz="2400" b="1" dirty="0" err="1">
                <a:effectLst>
                  <a:outerShdw blurRad="38100" dist="38100" dir="2700000" algn="tl">
                    <a:srgbClr val="000000">
                      <a:alpha val="43137"/>
                    </a:srgbClr>
                  </a:outerShdw>
                </a:effectLst>
              </a:rPr>
              <a:t>う蝕</a:t>
            </a:r>
            <a:r>
              <a:rPr lang="ja-JP" altLang="en-US" sz="2400" b="1" dirty="0">
                <a:effectLst>
                  <a:outerShdw blurRad="38100" dist="38100" dir="2700000" algn="tl">
                    <a:srgbClr val="000000">
                      <a:alpha val="43137"/>
                    </a:srgbClr>
                  </a:outerShdw>
                </a:effectLst>
              </a:rPr>
              <a:t>多発傾向者」の意義は、入学時までにかかりつけ歯科医と連携し</a:t>
            </a:r>
            <a:endParaRPr lang="en-US" altLang="ja-JP" sz="2400" b="1" dirty="0">
              <a:effectLst>
                <a:outerShdw blurRad="38100" dist="38100" dir="2700000" algn="tl">
                  <a:srgbClr val="000000">
                    <a:alpha val="43137"/>
                  </a:srgbClr>
                </a:outerShdw>
              </a:effectLst>
            </a:endParaRPr>
          </a:p>
          <a:p>
            <a:r>
              <a:rPr lang="ja-JP" altLang="en-US" sz="2400" b="1" dirty="0">
                <a:effectLst>
                  <a:outerShdw blurRad="38100" dist="38100" dir="2700000" algn="tl">
                    <a:srgbClr val="000000">
                      <a:alpha val="43137"/>
                    </a:srgbClr>
                  </a:outerShdw>
                </a:effectLst>
              </a:rPr>
              <a:t>　　　生活習慣等の改善や予防管理を行わないと、</a:t>
            </a:r>
            <a:r>
              <a:rPr lang="ja-JP" altLang="en-US" sz="2400" b="1" dirty="0" err="1">
                <a:effectLst>
                  <a:outerShdw blurRad="38100" dist="38100" dir="2700000" algn="tl">
                    <a:srgbClr val="000000">
                      <a:alpha val="43137"/>
                    </a:srgbClr>
                  </a:outerShdw>
                </a:effectLst>
              </a:rPr>
              <a:t>う蝕が</a:t>
            </a:r>
            <a:r>
              <a:rPr lang="ja-JP" altLang="en-US" sz="2400" b="1" dirty="0">
                <a:effectLst>
                  <a:outerShdw blurRad="38100" dist="38100" dir="2700000" algn="tl">
                    <a:srgbClr val="000000">
                      <a:alpha val="43137"/>
                    </a:srgbClr>
                  </a:outerShdw>
                </a:effectLst>
              </a:rPr>
              <a:t>多発する危険性がある</a:t>
            </a:r>
            <a:endParaRPr lang="en-US" altLang="ja-JP" sz="2400" b="1" dirty="0">
              <a:effectLst>
                <a:outerShdw blurRad="38100" dist="38100" dir="2700000" algn="tl">
                  <a:srgbClr val="000000">
                    <a:alpha val="43137"/>
                  </a:srgbClr>
                </a:outerShdw>
              </a:effectLst>
            </a:endParaRPr>
          </a:p>
          <a:p>
            <a:r>
              <a:rPr lang="ja-JP" altLang="en-US" sz="2400" b="1" dirty="0">
                <a:effectLst>
                  <a:outerShdw blurRad="38100" dist="38100" dir="2700000" algn="tl">
                    <a:srgbClr val="000000">
                      <a:alpha val="43137"/>
                    </a:srgbClr>
                  </a:outerShdw>
                </a:effectLst>
              </a:rPr>
              <a:t>　　　ことを保護者に理解してもらうことである。　　　</a:t>
            </a:r>
            <a:endParaRPr lang="en-US" altLang="ja-JP" sz="2400" b="1" dirty="0">
              <a:effectLst>
                <a:outerShdw blurRad="38100" dist="38100" dir="2700000" algn="tl">
                  <a:srgbClr val="000000">
                    <a:alpha val="43137"/>
                  </a:srgbClr>
                </a:outerShdw>
              </a:effectLst>
            </a:endParaRPr>
          </a:p>
          <a:p>
            <a:r>
              <a:rPr lang="en-US" altLang="ja-JP" sz="2400" b="1" dirty="0">
                <a:effectLst>
                  <a:outerShdw blurRad="38100" dist="38100" dir="2700000" algn="tl">
                    <a:srgbClr val="000000">
                      <a:alpha val="43137"/>
                    </a:srgbClr>
                  </a:outerShdw>
                </a:effectLst>
              </a:rPr>
              <a:t/>
            </a:r>
            <a:br>
              <a:rPr lang="en-US" altLang="ja-JP" sz="2400" b="1" dirty="0">
                <a:effectLst>
                  <a:outerShdw blurRad="38100" dist="38100" dir="2700000" algn="tl">
                    <a:srgbClr val="000000">
                      <a:alpha val="43137"/>
                    </a:srgbClr>
                  </a:outerShdw>
                </a:effectLst>
              </a:rPr>
            </a:br>
            <a:r>
              <a:rPr lang="ja-JP" altLang="en-US" sz="2400" b="1" dirty="0">
                <a:effectLst>
                  <a:outerShdw blurRad="38100" dist="38100" dir="2700000" algn="tl">
                    <a:srgbClr val="000000">
                      <a:alpha val="43137"/>
                    </a:srgbClr>
                  </a:outerShdw>
                </a:effectLst>
              </a:rPr>
              <a:t>　２．　就学時の健康診断では</a:t>
            </a:r>
            <a:r>
              <a:rPr lang="ja-JP" altLang="en-US" sz="2400" b="1" dirty="0" smtClean="0">
                <a:effectLst>
                  <a:outerShdw blurRad="38100" dist="38100" dir="2700000" algn="tl">
                    <a:srgbClr val="000000">
                      <a:alpha val="43137"/>
                    </a:srgbClr>
                  </a:outerShdw>
                </a:effectLst>
              </a:rPr>
              <a:t>、ＣＯに</a:t>
            </a:r>
            <a:r>
              <a:rPr lang="ja-JP" altLang="en-US" sz="2400" b="1" dirty="0">
                <a:effectLst>
                  <a:outerShdw blurRad="38100" dist="38100" dir="2700000" algn="tl">
                    <a:srgbClr val="000000">
                      <a:alpha val="43137"/>
                    </a:srgbClr>
                  </a:outerShdw>
                </a:effectLst>
              </a:rPr>
              <a:t>関して</a:t>
            </a:r>
            <a:r>
              <a:rPr lang="ja-JP" altLang="en-US" sz="2400" b="1" dirty="0" smtClean="0">
                <a:effectLst>
                  <a:outerShdw blurRad="38100" dist="38100" dir="2700000" algn="tl">
                    <a:srgbClr val="000000">
                      <a:alpha val="43137"/>
                    </a:srgbClr>
                  </a:outerShdw>
                </a:effectLst>
              </a:rPr>
              <a:t>所見欄に</a:t>
            </a:r>
            <a:r>
              <a:rPr lang="ja-JP" altLang="en-US" sz="2400" b="1" dirty="0">
                <a:effectLst>
                  <a:outerShdw blurRad="38100" dist="38100" dir="2700000" algn="tl">
                    <a:srgbClr val="000000">
                      <a:alpha val="43137"/>
                    </a:srgbClr>
                  </a:outerShdw>
                </a:effectLst>
              </a:rPr>
              <a:t>記載する必要はない。</a:t>
            </a:r>
            <a:endParaRPr lang="en-US" altLang="ja-JP" sz="2400" b="1" dirty="0">
              <a:effectLst>
                <a:outerShdw blurRad="38100" dist="38100" dir="2700000" algn="tl">
                  <a:srgbClr val="000000">
                    <a:alpha val="43137"/>
                  </a:srgbClr>
                </a:outerShdw>
              </a:effectLst>
            </a:endParaRPr>
          </a:p>
          <a:p>
            <a:endParaRPr lang="en-US" altLang="ja-JP" sz="2400" b="1" dirty="0">
              <a:effectLst>
                <a:outerShdw blurRad="38100" dist="38100" dir="2700000" algn="tl">
                  <a:srgbClr val="000000">
                    <a:alpha val="43137"/>
                  </a:srgbClr>
                </a:outerShdw>
              </a:effectLst>
            </a:endParaRPr>
          </a:p>
          <a:p>
            <a:r>
              <a:rPr lang="ja-JP" altLang="en-US" sz="2400" b="1" dirty="0">
                <a:effectLst>
                  <a:outerShdw blurRad="38100" dist="38100" dir="2700000" algn="tl">
                    <a:srgbClr val="000000">
                      <a:alpha val="43137"/>
                    </a:srgbClr>
                  </a:outerShdw>
                </a:effectLst>
              </a:rPr>
              <a:t>　３．　就学時の健康診断の結果のお知らせには、「</a:t>
            </a:r>
            <a:r>
              <a:rPr lang="ja-JP" altLang="en-US" sz="2400" b="1" dirty="0" err="1">
                <a:effectLst>
                  <a:outerShdw blurRad="38100" dist="38100" dir="2700000" algn="tl">
                    <a:srgbClr val="000000">
                      <a:alpha val="43137"/>
                    </a:srgbClr>
                  </a:outerShdw>
                </a:effectLst>
              </a:rPr>
              <a:t>う蝕</a:t>
            </a:r>
            <a:r>
              <a:rPr lang="ja-JP" altLang="en-US" sz="2400" b="1" dirty="0">
                <a:effectLst>
                  <a:outerShdw blurRad="38100" dist="38100" dir="2700000" algn="tl">
                    <a:srgbClr val="000000">
                      <a:alpha val="43137"/>
                    </a:srgbClr>
                  </a:outerShdw>
                </a:effectLst>
              </a:rPr>
              <a:t>多発傾向者」とするより</a:t>
            </a:r>
            <a:endParaRPr lang="en-US" altLang="ja-JP" sz="2400" b="1" dirty="0">
              <a:effectLst>
                <a:outerShdw blurRad="38100" dist="38100" dir="2700000" algn="tl">
                  <a:srgbClr val="000000">
                    <a:alpha val="43137"/>
                  </a:srgbClr>
                </a:outerShdw>
              </a:effectLst>
            </a:endParaRPr>
          </a:p>
          <a:p>
            <a:r>
              <a:rPr lang="ja-JP" altLang="en-US" sz="2400" b="1" dirty="0">
                <a:effectLst>
                  <a:outerShdw blurRad="38100" dist="38100" dir="2700000" algn="tl">
                    <a:srgbClr val="000000">
                      <a:alpha val="43137"/>
                    </a:srgbClr>
                  </a:outerShdw>
                </a:effectLst>
              </a:rPr>
              <a:t>　　　は、「むし歯になりやすい傾向にあります」など保護者に配慮した記載が望</a:t>
            </a:r>
            <a:endParaRPr lang="en-US" altLang="ja-JP" sz="2400" b="1" dirty="0">
              <a:effectLst>
                <a:outerShdw blurRad="38100" dist="38100" dir="2700000" algn="tl">
                  <a:srgbClr val="000000">
                    <a:alpha val="43137"/>
                  </a:srgbClr>
                </a:outerShdw>
              </a:effectLst>
            </a:endParaRPr>
          </a:p>
          <a:p>
            <a:r>
              <a:rPr lang="ja-JP" altLang="en-US" sz="2400" b="1" dirty="0">
                <a:effectLst>
                  <a:outerShdw blurRad="38100" dist="38100" dir="2700000" algn="tl">
                    <a:srgbClr val="000000">
                      <a:alpha val="43137"/>
                    </a:srgbClr>
                  </a:outerShdw>
                </a:effectLst>
              </a:rPr>
              <a:t>　　　ましい。</a:t>
            </a:r>
            <a:endParaRPr lang="en-US" altLang="ja-JP" sz="2400" b="1" dirty="0">
              <a:effectLst>
                <a:outerShdw blurRad="38100" dist="38100" dir="2700000" algn="tl">
                  <a:srgbClr val="000000">
                    <a:alpha val="43137"/>
                  </a:srgbClr>
                </a:outerShdw>
              </a:effectLst>
            </a:endParaRPr>
          </a:p>
          <a:p>
            <a:endParaRPr lang="ja-JP" altLang="en-US" sz="2400" b="1" dirty="0"/>
          </a:p>
        </p:txBody>
      </p:sp>
    </p:spTree>
  </p:cSld>
  <p:clrMapOvr>
    <a:masterClrMapping/>
  </p:clrMapOvr>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32384</TotalTime>
  <Words>1094</Words>
  <Application>Microsoft Office PowerPoint</Application>
  <PresentationFormat>ユーザー設定</PresentationFormat>
  <Paragraphs>617</Paragraphs>
  <Slides>20</Slides>
  <Notes>20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スライス</vt:lpstr>
      <vt:lpstr>Acrobat Document</vt:lpstr>
      <vt:lpstr> 　          一般社団法人　日本学校歯科医会  </vt:lpstr>
      <vt:lpstr>就学時の健康診断の目的</vt:lpstr>
      <vt:lpstr>学校保健安全法施行令</vt:lpstr>
      <vt:lpstr>就学時の健康診断に関する事前準備</vt:lpstr>
      <vt:lpstr>歯及び口腔の疾病及び異常</vt:lpstr>
      <vt:lpstr>PowerPoint プレゼンテーション</vt:lpstr>
      <vt:lpstr>PowerPoint プレゼンテーション</vt:lpstr>
      <vt:lpstr>PowerPoint プレゼンテーション</vt:lpstr>
      <vt:lpstr>PowerPoint プレゼンテーション</vt:lpstr>
      <vt:lpstr>事後措置①</vt:lpstr>
      <vt:lpstr>PowerPoint プレゼンテーション</vt:lpstr>
      <vt:lpstr>就学時の健康診断時に注意すべき疾患及び異常</vt:lpstr>
      <vt:lpstr>　 　  ポイント 　・う蝕多発傾向者の場合は、より積極的な予防管理が必要となるため、担当 　　歯科医師所見欄にその旨を記載し、かかりつけ歯科医への受診を勧める。 　・保護者に対しては、歯が萌出して２～３年間に最もう蝕になりやすいこと、 　　予防上重要な時期であることなどを保健指導する。   　　</vt:lpstr>
      <vt:lpstr>ポイント 　・就学時の健康診断では、乳歯の未処置歯についても検査し、う蝕が進んでいる　 　　場合は就学前の早い段階で治療を受けておくよう保護者に勧告すべきである。 　・就学した児童が、歯痛で学習活動に支障が生じないようにする。</vt:lpstr>
      <vt:lpstr>PowerPoint プレゼンテーション</vt:lpstr>
      <vt:lpstr>PowerPoint プレゼンテーション</vt:lpstr>
      <vt:lpstr>PowerPoint プレゼンテーション</vt:lpstr>
      <vt:lpstr>『児童虐待防止対策の強化に向けた緊急総合対策』 　の決定について（通知）　平成30年7月27日付け30文科生第332号</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さくら小学校歯科講話</dc:title>
  <dc:creator>鈴木あい子</dc:creator>
  <cp:lastModifiedBy>user02</cp:lastModifiedBy>
  <cp:revision>819</cp:revision>
  <cp:lastPrinted>2018-08-09T05:32:02Z</cp:lastPrinted>
  <dcterms:created xsi:type="dcterms:W3CDTF">2017-09-13T07:27:01Z</dcterms:created>
  <dcterms:modified xsi:type="dcterms:W3CDTF">2018-10-08T23:42:25Z</dcterms:modified>
</cp:coreProperties>
</file>